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Microsoft_Equation1.bin" ContentType="application/vnd.openxmlformats-officedocument.oleObject"/>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handoutMasterIdLst>
    <p:handoutMasterId r:id="rId84"/>
  </p:handoutMasterIdLst>
  <p:sldIdLst>
    <p:sldId id="256" r:id="rId2"/>
    <p:sldId id="257" r:id="rId3"/>
    <p:sldId id="272" r:id="rId4"/>
    <p:sldId id="274" r:id="rId5"/>
    <p:sldId id="275" r:id="rId6"/>
    <p:sldId id="372" r:id="rId7"/>
    <p:sldId id="276" r:id="rId8"/>
    <p:sldId id="277" r:id="rId9"/>
    <p:sldId id="373" r:id="rId10"/>
    <p:sldId id="278" r:id="rId11"/>
    <p:sldId id="279" r:id="rId12"/>
    <p:sldId id="280" r:id="rId13"/>
    <p:sldId id="281" r:id="rId14"/>
    <p:sldId id="282" r:id="rId15"/>
    <p:sldId id="286" r:id="rId16"/>
    <p:sldId id="288" r:id="rId17"/>
    <p:sldId id="287" r:id="rId18"/>
    <p:sldId id="374" r:id="rId19"/>
    <p:sldId id="290" r:id="rId20"/>
    <p:sldId id="291" r:id="rId21"/>
    <p:sldId id="292" r:id="rId22"/>
    <p:sldId id="293" r:id="rId23"/>
    <p:sldId id="294" r:id="rId24"/>
    <p:sldId id="296" r:id="rId25"/>
    <p:sldId id="297" r:id="rId26"/>
    <p:sldId id="299" r:id="rId27"/>
    <p:sldId id="301" r:id="rId28"/>
    <p:sldId id="303" r:id="rId29"/>
    <p:sldId id="304" r:id="rId30"/>
    <p:sldId id="305" r:id="rId31"/>
    <p:sldId id="350" r:id="rId32"/>
    <p:sldId id="383" r:id="rId33"/>
    <p:sldId id="319" r:id="rId34"/>
    <p:sldId id="325" r:id="rId35"/>
    <p:sldId id="352" r:id="rId36"/>
    <p:sldId id="358" r:id="rId37"/>
    <p:sldId id="321" r:id="rId38"/>
    <p:sldId id="359" r:id="rId39"/>
    <p:sldId id="326" r:id="rId40"/>
    <p:sldId id="323" r:id="rId41"/>
    <p:sldId id="324" r:id="rId42"/>
    <p:sldId id="360" r:id="rId43"/>
    <p:sldId id="371" r:id="rId44"/>
    <p:sldId id="384" r:id="rId45"/>
    <p:sldId id="385" r:id="rId46"/>
    <p:sldId id="386" r:id="rId47"/>
    <p:sldId id="387" r:id="rId48"/>
    <p:sldId id="388" r:id="rId49"/>
    <p:sldId id="389" r:id="rId50"/>
    <p:sldId id="390" r:id="rId51"/>
    <p:sldId id="391" r:id="rId52"/>
    <p:sldId id="392" r:id="rId53"/>
    <p:sldId id="393" r:id="rId54"/>
    <p:sldId id="394" r:id="rId55"/>
    <p:sldId id="395" r:id="rId56"/>
    <p:sldId id="396" r:id="rId57"/>
    <p:sldId id="397" r:id="rId58"/>
    <p:sldId id="398" r:id="rId59"/>
    <p:sldId id="327" r:id="rId60"/>
    <p:sldId id="328" r:id="rId61"/>
    <p:sldId id="353" r:id="rId62"/>
    <p:sldId id="329" r:id="rId63"/>
    <p:sldId id="330" r:id="rId64"/>
    <p:sldId id="354" r:id="rId65"/>
    <p:sldId id="355" r:id="rId66"/>
    <p:sldId id="338" r:id="rId67"/>
    <p:sldId id="332" r:id="rId68"/>
    <p:sldId id="334" r:id="rId69"/>
    <p:sldId id="335" r:id="rId70"/>
    <p:sldId id="336" r:id="rId71"/>
    <p:sldId id="337" r:id="rId72"/>
    <p:sldId id="363" r:id="rId73"/>
    <p:sldId id="364" r:id="rId74"/>
    <p:sldId id="365" r:id="rId75"/>
    <p:sldId id="339" r:id="rId76"/>
    <p:sldId id="348" r:id="rId77"/>
    <p:sldId id="376" r:id="rId78"/>
    <p:sldId id="377" r:id="rId79"/>
    <p:sldId id="378" r:id="rId80"/>
    <p:sldId id="379" r:id="rId81"/>
    <p:sldId id="380" r:id="rId8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008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1320" y="-104"/>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handoutMaster" Target="handoutMasters/handout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Flagged Buggy Contracts</a:t>
            </a:r>
            <a:endParaRPr lang="en-US" dirty="0"/>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Total</c:v>
                </c:pt>
              </c:strCache>
            </c:strRef>
          </c:tx>
          <c:spPr>
            <a:solidFill>
              <a:schemeClr val="accent1"/>
            </a:solidFill>
            <a:ln>
              <a:noFill/>
            </a:ln>
            <a:effectLst/>
          </c:spPr>
          <c:invertIfNegative val="0"/>
          <c:dLbls>
            <c:txPr>
              <a:bodyPr/>
              <a:lstStyle/>
              <a:p>
                <a:pPr>
                  <a:defRPr sz="1400"/>
                </a:pPr>
                <a:endParaRPr lang="en-US"/>
              </a:p>
            </c:txPr>
            <c:showLegendKey val="0"/>
            <c:showVal val="1"/>
            <c:showCatName val="0"/>
            <c:showSerName val="0"/>
            <c:showPercent val="0"/>
            <c:showBubbleSize val="0"/>
            <c:showLeaderLines val="0"/>
          </c:dLbls>
          <c:cat>
            <c:strRef>
              <c:f>Sheet1!$A$2:$A$5</c:f>
              <c:strCache>
                <c:ptCount val="4"/>
                <c:pt idx="0">
                  <c:v>Callstack</c:v>
                </c:pt>
                <c:pt idx="1">
                  <c:v>TOD</c:v>
                </c:pt>
                <c:pt idx="2">
                  <c:v>Reentrancy</c:v>
                </c:pt>
                <c:pt idx="3">
                  <c:v>Timestamp</c:v>
                </c:pt>
              </c:strCache>
            </c:strRef>
          </c:cat>
          <c:val>
            <c:numRef>
              <c:f>Sheet1!$B$2:$B$5</c:f>
              <c:numCache>
                <c:formatCode>General</c:formatCode>
                <c:ptCount val="4"/>
                <c:pt idx="0">
                  <c:v>5411.0</c:v>
                </c:pt>
                <c:pt idx="1">
                  <c:v>3056.0</c:v>
                </c:pt>
                <c:pt idx="2">
                  <c:v>340.0</c:v>
                </c:pt>
                <c:pt idx="3">
                  <c:v>83.0</c:v>
                </c:pt>
              </c:numCache>
            </c:numRef>
          </c:val>
        </c:ser>
        <c:ser>
          <c:idx val="1"/>
          <c:order val="1"/>
          <c:tx>
            <c:strRef>
              <c:f>Sheet1!$C$1</c:f>
              <c:strCache>
                <c:ptCount val="1"/>
                <c:pt idx="0">
                  <c:v>Unique</c:v>
                </c:pt>
              </c:strCache>
            </c:strRef>
          </c:tx>
          <c:spPr>
            <a:solidFill>
              <a:schemeClr val="accent2"/>
            </a:solidFill>
            <a:ln>
              <a:noFill/>
            </a:ln>
            <a:effectLst/>
          </c:spPr>
          <c:invertIfNegative val="0"/>
          <c:dLbls>
            <c:txPr>
              <a:bodyPr/>
              <a:lstStyle/>
              <a:p>
                <a:pPr>
                  <a:defRPr sz="1400"/>
                </a:pPr>
                <a:endParaRPr lang="en-US"/>
              </a:p>
            </c:txPr>
            <c:showLegendKey val="0"/>
            <c:showVal val="1"/>
            <c:showCatName val="0"/>
            <c:showSerName val="0"/>
            <c:showPercent val="0"/>
            <c:showBubbleSize val="0"/>
            <c:showLeaderLines val="0"/>
          </c:dLbls>
          <c:cat>
            <c:strRef>
              <c:f>Sheet1!$A$2:$A$5</c:f>
              <c:strCache>
                <c:ptCount val="4"/>
                <c:pt idx="0">
                  <c:v>Callstack</c:v>
                </c:pt>
                <c:pt idx="1">
                  <c:v>TOD</c:v>
                </c:pt>
                <c:pt idx="2">
                  <c:v>Reentrancy</c:v>
                </c:pt>
                <c:pt idx="3">
                  <c:v>Timestamp</c:v>
                </c:pt>
              </c:strCache>
            </c:strRef>
          </c:cat>
          <c:val>
            <c:numRef>
              <c:f>Sheet1!$C$2:$C$5</c:f>
              <c:numCache>
                <c:formatCode>General</c:formatCode>
                <c:ptCount val="4"/>
                <c:pt idx="0">
                  <c:v>1385.0</c:v>
                </c:pt>
                <c:pt idx="1">
                  <c:v>135.0</c:v>
                </c:pt>
                <c:pt idx="2">
                  <c:v>186.0</c:v>
                </c:pt>
                <c:pt idx="3">
                  <c:v>52.0</c:v>
                </c:pt>
              </c:numCache>
            </c:numRef>
          </c:val>
        </c:ser>
        <c:dLbls>
          <c:showLegendKey val="0"/>
          <c:showVal val="0"/>
          <c:showCatName val="0"/>
          <c:showSerName val="0"/>
          <c:showPercent val="0"/>
          <c:showBubbleSize val="0"/>
        </c:dLbls>
        <c:gapWidth val="219"/>
        <c:overlap val="-27"/>
        <c:axId val="-2054206440"/>
        <c:axId val="-2052689432"/>
      </c:barChart>
      <c:catAx>
        <c:axId val="-2054206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052689432"/>
        <c:crosses val="autoZero"/>
        <c:auto val="1"/>
        <c:lblAlgn val="ctr"/>
        <c:lblOffset val="100"/>
        <c:noMultiLvlLbl val="0"/>
      </c:catAx>
      <c:valAx>
        <c:axId val="-2052689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20542064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1">
        <a:lumMod val="85000"/>
      </a:schemeClr>
    </a:solidFill>
    <a:ln>
      <a:noFill/>
    </a:ln>
    <a:effectLst/>
  </c:spPr>
  <c:txPr>
    <a:bodyPr/>
    <a:lstStyle/>
    <a:p>
      <a:pPr>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0AE0E0-A980-3846-AA9D-A9971290AD97}"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5400552B-C803-5B4B-9FE2-B5284C86725C}">
      <dgm:prSet phldrT="[Text]" custT="1"/>
      <dgm:spPr>
        <a:solidFill>
          <a:schemeClr val="accent4">
            <a:lumMod val="40000"/>
            <a:lumOff val="60000"/>
          </a:schemeClr>
        </a:solidFill>
      </dgm:spPr>
      <dgm:t>
        <a:bodyPr/>
        <a:lstStyle/>
        <a:p>
          <a:r>
            <a:rPr lang="en-US" sz="2000" dirty="0" smtClean="0">
              <a:latin typeface="Lato" charset="0"/>
              <a:ea typeface="Lato" charset="0"/>
              <a:cs typeface="Lato" charset="0"/>
            </a:rPr>
            <a:t>Block</a:t>
          </a:r>
          <a:endParaRPr lang="en-US" sz="2000" dirty="0">
            <a:latin typeface="Lato" charset="0"/>
            <a:ea typeface="Lato" charset="0"/>
            <a:cs typeface="Lato" charset="0"/>
          </a:endParaRPr>
        </a:p>
      </dgm:t>
    </dgm:pt>
    <dgm:pt modelId="{4AF3A4C2-5060-614A-9FEC-6A74CEBF1286}" type="parTrans" cxnId="{87EBF24A-1B04-2344-B607-DFEEDF2224F8}">
      <dgm:prSet/>
      <dgm:spPr/>
      <dgm:t>
        <a:bodyPr/>
        <a:lstStyle/>
        <a:p>
          <a:endParaRPr lang="en-US" sz="2400"/>
        </a:p>
      </dgm:t>
    </dgm:pt>
    <dgm:pt modelId="{5F0BE868-06AB-2D4D-8CE4-6E4FF43EDB4D}" type="sibTrans" cxnId="{87EBF24A-1B04-2344-B607-DFEEDF2224F8}">
      <dgm:prSet/>
      <dgm:spPr/>
      <dgm:t>
        <a:bodyPr/>
        <a:lstStyle/>
        <a:p>
          <a:endParaRPr lang="en-US" sz="2400"/>
        </a:p>
      </dgm:t>
    </dgm:pt>
    <dgm:pt modelId="{E1CF70A6-9B6E-D549-8FFA-B73AACB895A6}">
      <dgm:prSet phldrT="[Text]" custT="1"/>
      <dgm:spPr>
        <a:solidFill>
          <a:schemeClr val="tx2">
            <a:lumMod val="60000"/>
            <a:lumOff val="40000"/>
          </a:schemeClr>
        </a:solidFill>
      </dgm:spPr>
      <dgm:t>
        <a:bodyPr/>
        <a:lstStyle/>
        <a:p>
          <a:pPr algn="l"/>
          <a:r>
            <a:rPr lang="en-US" sz="1600" dirty="0" smtClean="0">
              <a:latin typeface="Lato" charset="0"/>
              <a:ea typeface="Lato" charset="0"/>
              <a:cs typeface="Lato" charset="0"/>
            </a:rPr>
            <a:t>A set of TXs</a:t>
          </a:r>
          <a:endParaRPr lang="en-US" sz="1600" dirty="0">
            <a:latin typeface="Lato" charset="0"/>
            <a:ea typeface="Lato" charset="0"/>
            <a:cs typeface="Lato" charset="0"/>
          </a:endParaRPr>
        </a:p>
      </dgm:t>
    </dgm:pt>
    <dgm:pt modelId="{F456F492-10C5-0A4E-9447-BE2CCC919EDF}" type="parTrans" cxnId="{D144CCF4-BE07-014C-BDA7-D1328DF926AD}">
      <dgm:prSet/>
      <dgm:spPr/>
      <dgm:t>
        <a:bodyPr/>
        <a:lstStyle/>
        <a:p>
          <a:endParaRPr lang="en-US" sz="2400"/>
        </a:p>
      </dgm:t>
    </dgm:pt>
    <dgm:pt modelId="{E697C845-8847-AD4F-9762-2F6AB53D0888}" type="sibTrans" cxnId="{D144CCF4-BE07-014C-BDA7-D1328DF926AD}">
      <dgm:prSet/>
      <dgm:spPr/>
      <dgm:t>
        <a:bodyPr/>
        <a:lstStyle/>
        <a:p>
          <a:endParaRPr lang="en-US" sz="2400"/>
        </a:p>
      </dgm:t>
    </dgm:pt>
    <dgm:pt modelId="{7B6CEA2D-C60C-E245-9D6D-D75D4A3BFEC6}">
      <dgm:prSet phldrT="[Text]" custT="1"/>
      <dgm:spPr>
        <a:solidFill>
          <a:schemeClr val="tx2">
            <a:lumMod val="60000"/>
            <a:lumOff val="40000"/>
          </a:schemeClr>
        </a:solidFill>
      </dgm:spPr>
      <dgm:t>
        <a:bodyPr/>
        <a:lstStyle/>
        <a:p>
          <a:pPr algn="l"/>
          <a:r>
            <a:rPr lang="en-US" sz="1600" dirty="0" smtClean="0">
              <a:latin typeface="Lato" charset="0"/>
              <a:ea typeface="Lato" charset="0"/>
              <a:cs typeface="Lato" charset="0"/>
            </a:rPr>
            <a:t>Previous block</a:t>
          </a:r>
          <a:endParaRPr lang="en-US" sz="1600" dirty="0">
            <a:latin typeface="Lato" charset="0"/>
            <a:ea typeface="Lato" charset="0"/>
            <a:cs typeface="Lato" charset="0"/>
          </a:endParaRPr>
        </a:p>
      </dgm:t>
    </dgm:pt>
    <dgm:pt modelId="{D18C7E2E-CA9B-244E-B6FE-8CD6E25E95D7}" type="parTrans" cxnId="{35609EED-E9DB-7449-B1D3-64293ACDE69A}">
      <dgm:prSet/>
      <dgm:spPr/>
      <dgm:t>
        <a:bodyPr/>
        <a:lstStyle/>
        <a:p>
          <a:endParaRPr lang="en-US"/>
        </a:p>
      </dgm:t>
    </dgm:pt>
    <dgm:pt modelId="{448A0E31-15CA-4B4F-84CC-9C1FB2E0512D}" type="sibTrans" cxnId="{35609EED-E9DB-7449-B1D3-64293ACDE69A}">
      <dgm:prSet/>
      <dgm:spPr/>
      <dgm:t>
        <a:bodyPr/>
        <a:lstStyle/>
        <a:p>
          <a:endParaRPr lang="en-US"/>
        </a:p>
      </dgm:t>
    </dgm:pt>
    <dgm:pt modelId="{8066945A-D9C6-084A-83F7-68AECDD0EA98}">
      <dgm:prSet phldrT="[Text]" custT="1"/>
      <dgm:spPr>
        <a:solidFill>
          <a:schemeClr val="tx2">
            <a:lumMod val="60000"/>
            <a:lumOff val="40000"/>
          </a:schemeClr>
        </a:solidFill>
      </dgm:spPr>
      <dgm:t>
        <a:bodyPr/>
        <a:lstStyle/>
        <a:p>
          <a:pPr algn="l"/>
          <a:r>
            <a:rPr lang="en-US" sz="1600" dirty="0" smtClean="0">
              <a:latin typeface="Lato" charset="0"/>
              <a:ea typeface="Lato" charset="0"/>
              <a:cs typeface="Lato" charset="0"/>
            </a:rPr>
            <a:t>New State Root</a:t>
          </a:r>
          <a:endParaRPr lang="en-US" sz="1600" dirty="0">
            <a:latin typeface="Lato" charset="0"/>
            <a:ea typeface="Lato" charset="0"/>
            <a:cs typeface="Lato" charset="0"/>
          </a:endParaRPr>
        </a:p>
      </dgm:t>
    </dgm:pt>
    <dgm:pt modelId="{3EF55971-5631-4843-BDF0-6E8DE9599A8A}" type="parTrans" cxnId="{05898E8F-C6F9-D844-910E-B532D633B7E9}">
      <dgm:prSet/>
      <dgm:spPr/>
      <dgm:t>
        <a:bodyPr/>
        <a:lstStyle/>
        <a:p>
          <a:endParaRPr lang="en-US"/>
        </a:p>
      </dgm:t>
    </dgm:pt>
    <dgm:pt modelId="{AE48C849-A877-7946-B1FB-58B4EDCC2B1F}" type="sibTrans" cxnId="{05898E8F-C6F9-D844-910E-B532D633B7E9}">
      <dgm:prSet/>
      <dgm:spPr/>
      <dgm:t>
        <a:bodyPr/>
        <a:lstStyle/>
        <a:p>
          <a:endParaRPr lang="en-US"/>
        </a:p>
      </dgm:t>
    </dgm:pt>
    <dgm:pt modelId="{AA27D312-C957-DC40-9A7B-73B790CDA990}">
      <dgm:prSet phldrT="[Text]" custT="1"/>
      <dgm:spPr>
        <a:solidFill>
          <a:schemeClr val="tx2">
            <a:lumMod val="60000"/>
            <a:lumOff val="40000"/>
          </a:schemeClr>
        </a:solidFill>
      </dgm:spPr>
      <dgm:t>
        <a:bodyPr/>
        <a:lstStyle/>
        <a:p>
          <a:pPr algn="l"/>
          <a:r>
            <a:rPr lang="en-US" sz="1600" dirty="0" smtClean="0">
              <a:latin typeface="Lato" charset="0"/>
              <a:ea typeface="Lato" charset="0"/>
              <a:cs typeface="Lato" charset="0"/>
            </a:rPr>
            <a:t>Receipt Root</a:t>
          </a:r>
          <a:endParaRPr lang="en-US" sz="1600" dirty="0">
            <a:latin typeface="Lato" charset="0"/>
            <a:ea typeface="Lato" charset="0"/>
            <a:cs typeface="Lato" charset="0"/>
          </a:endParaRPr>
        </a:p>
      </dgm:t>
    </dgm:pt>
    <dgm:pt modelId="{60C27ED6-4BA3-E74D-AF35-409C3395A4EB}" type="parTrans" cxnId="{E3269366-9AE5-7C40-9CEF-B3C6070EFDDC}">
      <dgm:prSet/>
      <dgm:spPr/>
      <dgm:t>
        <a:bodyPr/>
        <a:lstStyle/>
        <a:p>
          <a:endParaRPr lang="en-US"/>
        </a:p>
      </dgm:t>
    </dgm:pt>
    <dgm:pt modelId="{24224941-BB59-0C4A-86CB-B53FE2F41427}" type="sibTrans" cxnId="{E3269366-9AE5-7C40-9CEF-B3C6070EFDDC}">
      <dgm:prSet/>
      <dgm:spPr/>
      <dgm:t>
        <a:bodyPr/>
        <a:lstStyle/>
        <a:p>
          <a:endParaRPr lang="en-US"/>
        </a:p>
      </dgm:t>
    </dgm:pt>
    <dgm:pt modelId="{0C606923-7A27-8B4A-AFAD-A898F671EE18}">
      <dgm:prSet phldrT="[Text]" custT="1"/>
      <dgm:spPr>
        <a:solidFill>
          <a:schemeClr val="tx2">
            <a:lumMod val="60000"/>
            <a:lumOff val="40000"/>
          </a:schemeClr>
        </a:solidFill>
      </dgm:spPr>
      <dgm:t>
        <a:bodyPr/>
        <a:lstStyle/>
        <a:p>
          <a:pPr algn="l"/>
          <a:r>
            <a:rPr lang="en-US" sz="1600" dirty="0" smtClean="0">
              <a:latin typeface="Lato" charset="0"/>
              <a:ea typeface="Lato" charset="0"/>
              <a:cs typeface="Lato" charset="0"/>
            </a:rPr>
            <a:t>Nonce</a:t>
          </a:r>
          <a:endParaRPr lang="en-US" sz="1600" dirty="0">
            <a:latin typeface="Lato" charset="0"/>
            <a:ea typeface="Lato" charset="0"/>
            <a:cs typeface="Lato" charset="0"/>
          </a:endParaRPr>
        </a:p>
      </dgm:t>
    </dgm:pt>
    <dgm:pt modelId="{785C07ED-4FF2-D64E-9E3D-0382C868D431}" type="parTrans" cxnId="{67FC44F1-1B23-8849-9D3B-77E0B0A69DAF}">
      <dgm:prSet/>
      <dgm:spPr/>
      <dgm:t>
        <a:bodyPr/>
        <a:lstStyle/>
        <a:p>
          <a:endParaRPr lang="en-US"/>
        </a:p>
      </dgm:t>
    </dgm:pt>
    <dgm:pt modelId="{5533D4BD-7B8C-DE44-935E-FB674E08A36E}" type="sibTrans" cxnId="{67FC44F1-1B23-8849-9D3B-77E0B0A69DAF}">
      <dgm:prSet/>
      <dgm:spPr/>
      <dgm:t>
        <a:bodyPr/>
        <a:lstStyle/>
        <a:p>
          <a:endParaRPr lang="en-US"/>
        </a:p>
      </dgm:t>
    </dgm:pt>
    <dgm:pt modelId="{1D50F368-6D81-9641-96C2-8A9D15D6B169}" type="pres">
      <dgm:prSet presAssocID="{B00AE0E0-A980-3846-AA9D-A9971290AD97}" presName="theList" presStyleCnt="0">
        <dgm:presLayoutVars>
          <dgm:dir/>
          <dgm:animLvl val="lvl"/>
          <dgm:resizeHandles val="exact"/>
        </dgm:presLayoutVars>
      </dgm:prSet>
      <dgm:spPr/>
      <dgm:t>
        <a:bodyPr/>
        <a:lstStyle/>
        <a:p>
          <a:endParaRPr lang="en-US"/>
        </a:p>
      </dgm:t>
    </dgm:pt>
    <dgm:pt modelId="{E0244153-CB0F-D146-8708-29430FF3D7E0}" type="pres">
      <dgm:prSet presAssocID="{5400552B-C803-5B4B-9FE2-B5284C86725C}" presName="compNode" presStyleCnt="0"/>
      <dgm:spPr/>
    </dgm:pt>
    <dgm:pt modelId="{C039FA75-2B69-7F44-A610-0EBAA5497565}" type="pres">
      <dgm:prSet presAssocID="{5400552B-C803-5B4B-9FE2-B5284C86725C}" presName="aNode" presStyleLbl="bgShp" presStyleIdx="0" presStyleCnt="1" custLinFactNeighborX="-234" custLinFactNeighborY="-7782"/>
      <dgm:spPr/>
      <dgm:t>
        <a:bodyPr/>
        <a:lstStyle/>
        <a:p>
          <a:endParaRPr lang="en-US"/>
        </a:p>
      </dgm:t>
    </dgm:pt>
    <dgm:pt modelId="{55632389-C0AD-304C-94EA-5B7740662CBA}" type="pres">
      <dgm:prSet presAssocID="{5400552B-C803-5B4B-9FE2-B5284C86725C}" presName="textNode" presStyleLbl="bgShp" presStyleIdx="0" presStyleCnt="1"/>
      <dgm:spPr/>
      <dgm:t>
        <a:bodyPr/>
        <a:lstStyle/>
        <a:p>
          <a:endParaRPr lang="en-US"/>
        </a:p>
      </dgm:t>
    </dgm:pt>
    <dgm:pt modelId="{9059A79B-7E19-C04D-BEEC-AB923FDDF2C1}" type="pres">
      <dgm:prSet presAssocID="{5400552B-C803-5B4B-9FE2-B5284C86725C}" presName="compChildNode" presStyleCnt="0"/>
      <dgm:spPr/>
    </dgm:pt>
    <dgm:pt modelId="{CBC78CF5-B4CF-474B-8A1B-7E0BB07FF8C9}" type="pres">
      <dgm:prSet presAssocID="{5400552B-C803-5B4B-9FE2-B5284C86725C}" presName="theInnerList" presStyleCnt="0"/>
      <dgm:spPr/>
    </dgm:pt>
    <dgm:pt modelId="{7136FD32-E701-9849-89D3-3048717B7DD7}" type="pres">
      <dgm:prSet presAssocID="{E1CF70A6-9B6E-D549-8FFA-B73AACB895A6}" presName="childNode" presStyleLbl="node1" presStyleIdx="0" presStyleCnt="5" custScaleY="369963" custLinFactY="278397" custLinFactNeighborX="612" custLinFactNeighborY="300000">
        <dgm:presLayoutVars>
          <dgm:bulletEnabled val="1"/>
        </dgm:presLayoutVars>
      </dgm:prSet>
      <dgm:spPr/>
      <dgm:t>
        <a:bodyPr/>
        <a:lstStyle/>
        <a:p>
          <a:endParaRPr lang="en-US"/>
        </a:p>
      </dgm:t>
    </dgm:pt>
    <dgm:pt modelId="{8E7C77D6-3F8D-724D-AD53-D3C7806A713F}" type="pres">
      <dgm:prSet presAssocID="{E1CF70A6-9B6E-D549-8FFA-B73AACB895A6}" presName="aSpace2" presStyleCnt="0"/>
      <dgm:spPr/>
    </dgm:pt>
    <dgm:pt modelId="{552D20AA-81A6-BD44-AE61-8EBCB9917863}" type="pres">
      <dgm:prSet presAssocID="{7B6CEA2D-C60C-E245-9D6D-D75D4A3BFEC6}" presName="childNode" presStyleLbl="node1" presStyleIdx="1" presStyleCnt="5" custScaleY="448410" custLinFactY="-478952" custLinFactNeighborX="609" custLinFactNeighborY="-500000">
        <dgm:presLayoutVars>
          <dgm:bulletEnabled val="1"/>
        </dgm:presLayoutVars>
      </dgm:prSet>
      <dgm:spPr/>
      <dgm:t>
        <a:bodyPr/>
        <a:lstStyle/>
        <a:p>
          <a:endParaRPr lang="en-US"/>
        </a:p>
      </dgm:t>
    </dgm:pt>
    <dgm:pt modelId="{BAE95268-BFAA-504D-B552-01C023AC1F0B}" type="pres">
      <dgm:prSet presAssocID="{7B6CEA2D-C60C-E245-9D6D-D75D4A3BFEC6}" presName="aSpace2" presStyleCnt="0"/>
      <dgm:spPr/>
    </dgm:pt>
    <dgm:pt modelId="{C5C6F2DB-0302-2B41-8EE4-058E4FD7B975}" type="pres">
      <dgm:prSet presAssocID="{8066945A-D9C6-084A-83F7-68AECDD0EA98}" presName="childNode" presStyleLbl="node1" presStyleIdx="2" presStyleCnt="5" custScaleY="359813" custLinFactY="-75618" custLinFactNeighborX="610" custLinFactNeighborY="-100000">
        <dgm:presLayoutVars>
          <dgm:bulletEnabled val="1"/>
        </dgm:presLayoutVars>
      </dgm:prSet>
      <dgm:spPr/>
      <dgm:t>
        <a:bodyPr/>
        <a:lstStyle/>
        <a:p>
          <a:endParaRPr lang="en-US"/>
        </a:p>
      </dgm:t>
    </dgm:pt>
    <dgm:pt modelId="{FD9DFA5C-951A-0A40-A137-5262D5C9B69D}" type="pres">
      <dgm:prSet presAssocID="{8066945A-D9C6-084A-83F7-68AECDD0EA98}" presName="aSpace2" presStyleCnt="0"/>
      <dgm:spPr/>
    </dgm:pt>
    <dgm:pt modelId="{5943EDE1-B6A4-A44F-A4F5-A3E0D05A1942}" type="pres">
      <dgm:prSet presAssocID="{AA27D312-C957-DC40-9A7B-73B790CDA990}" presName="childNode" presStyleLbl="node1" presStyleIdx="3" presStyleCnt="5" custScaleY="373460" custLinFactY="-24981" custLinFactNeighborY="-100000">
        <dgm:presLayoutVars>
          <dgm:bulletEnabled val="1"/>
        </dgm:presLayoutVars>
      </dgm:prSet>
      <dgm:spPr/>
      <dgm:t>
        <a:bodyPr/>
        <a:lstStyle/>
        <a:p>
          <a:endParaRPr lang="en-US"/>
        </a:p>
      </dgm:t>
    </dgm:pt>
    <dgm:pt modelId="{D2B4167F-327E-9C47-A050-702BA3B88C7A}" type="pres">
      <dgm:prSet presAssocID="{AA27D312-C957-DC40-9A7B-73B790CDA990}" presName="aSpace2" presStyleCnt="0"/>
      <dgm:spPr/>
    </dgm:pt>
    <dgm:pt modelId="{8CB167BB-5C54-DC47-B40C-FCC3A6031FFD}" type="pres">
      <dgm:prSet presAssocID="{0C606923-7A27-8B4A-AFAD-A898F671EE18}" presName="childNode" presStyleLbl="node1" presStyleIdx="4" presStyleCnt="5" custScaleY="331051" custLinFactY="7505" custLinFactNeighborY="100000">
        <dgm:presLayoutVars>
          <dgm:bulletEnabled val="1"/>
        </dgm:presLayoutVars>
      </dgm:prSet>
      <dgm:spPr/>
      <dgm:t>
        <a:bodyPr/>
        <a:lstStyle/>
        <a:p>
          <a:endParaRPr lang="en-US"/>
        </a:p>
      </dgm:t>
    </dgm:pt>
  </dgm:ptLst>
  <dgm:cxnLst>
    <dgm:cxn modelId="{2647CD06-56A1-C54A-ABF4-BC6E200BA172}" type="presOf" srcId="{7B6CEA2D-C60C-E245-9D6D-D75D4A3BFEC6}" destId="{552D20AA-81A6-BD44-AE61-8EBCB9917863}" srcOrd="0" destOrd="0" presId="urn:microsoft.com/office/officeart/2005/8/layout/lProcess2"/>
    <dgm:cxn modelId="{87EBF24A-1B04-2344-B607-DFEEDF2224F8}" srcId="{B00AE0E0-A980-3846-AA9D-A9971290AD97}" destId="{5400552B-C803-5B4B-9FE2-B5284C86725C}" srcOrd="0" destOrd="0" parTransId="{4AF3A4C2-5060-614A-9FEC-6A74CEBF1286}" sibTransId="{5F0BE868-06AB-2D4D-8CE4-6E4FF43EDB4D}"/>
    <dgm:cxn modelId="{35609EED-E9DB-7449-B1D3-64293ACDE69A}" srcId="{5400552B-C803-5B4B-9FE2-B5284C86725C}" destId="{7B6CEA2D-C60C-E245-9D6D-D75D4A3BFEC6}" srcOrd="1" destOrd="0" parTransId="{D18C7E2E-CA9B-244E-B6FE-8CD6E25E95D7}" sibTransId="{448A0E31-15CA-4B4F-84CC-9C1FB2E0512D}"/>
    <dgm:cxn modelId="{E3155473-DF7C-A341-A790-D7F826490745}" type="presOf" srcId="{0C606923-7A27-8B4A-AFAD-A898F671EE18}" destId="{8CB167BB-5C54-DC47-B40C-FCC3A6031FFD}" srcOrd="0" destOrd="0" presId="urn:microsoft.com/office/officeart/2005/8/layout/lProcess2"/>
    <dgm:cxn modelId="{99EF0885-9EA2-3F47-B9DA-325F89A4A617}" type="presOf" srcId="{8066945A-D9C6-084A-83F7-68AECDD0EA98}" destId="{C5C6F2DB-0302-2B41-8EE4-058E4FD7B975}" srcOrd="0" destOrd="0" presId="urn:microsoft.com/office/officeart/2005/8/layout/lProcess2"/>
    <dgm:cxn modelId="{F6F810D5-A5AB-834B-B220-868897A9F203}" type="presOf" srcId="{5400552B-C803-5B4B-9FE2-B5284C86725C}" destId="{C039FA75-2B69-7F44-A610-0EBAA5497565}" srcOrd="0" destOrd="0" presId="urn:microsoft.com/office/officeart/2005/8/layout/lProcess2"/>
    <dgm:cxn modelId="{05898E8F-C6F9-D844-910E-B532D633B7E9}" srcId="{5400552B-C803-5B4B-9FE2-B5284C86725C}" destId="{8066945A-D9C6-084A-83F7-68AECDD0EA98}" srcOrd="2" destOrd="0" parTransId="{3EF55971-5631-4843-BDF0-6E8DE9599A8A}" sibTransId="{AE48C849-A877-7946-B1FB-58B4EDCC2B1F}"/>
    <dgm:cxn modelId="{B41AAF77-4B96-A543-B037-1C7C54EE2101}" type="presOf" srcId="{AA27D312-C957-DC40-9A7B-73B790CDA990}" destId="{5943EDE1-B6A4-A44F-A4F5-A3E0D05A1942}" srcOrd="0" destOrd="0" presId="urn:microsoft.com/office/officeart/2005/8/layout/lProcess2"/>
    <dgm:cxn modelId="{D144CCF4-BE07-014C-BDA7-D1328DF926AD}" srcId="{5400552B-C803-5B4B-9FE2-B5284C86725C}" destId="{E1CF70A6-9B6E-D549-8FFA-B73AACB895A6}" srcOrd="0" destOrd="0" parTransId="{F456F492-10C5-0A4E-9447-BE2CCC919EDF}" sibTransId="{E697C845-8847-AD4F-9762-2F6AB53D0888}"/>
    <dgm:cxn modelId="{D03A52CF-4C82-0146-B22E-8F49968DB7B0}" type="presOf" srcId="{B00AE0E0-A980-3846-AA9D-A9971290AD97}" destId="{1D50F368-6D81-9641-96C2-8A9D15D6B169}" srcOrd="0" destOrd="0" presId="urn:microsoft.com/office/officeart/2005/8/layout/lProcess2"/>
    <dgm:cxn modelId="{67FC44F1-1B23-8849-9D3B-77E0B0A69DAF}" srcId="{5400552B-C803-5B4B-9FE2-B5284C86725C}" destId="{0C606923-7A27-8B4A-AFAD-A898F671EE18}" srcOrd="4" destOrd="0" parTransId="{785C07ED-4FF2-D64E-9E3D-0382C868D431}" sibTransId="{5533D4BD-7B8C-DE44-935E-FB674E08A36E}"/>
    <dgm:cxn modelId="{E3269366-9AE5-7C40-9CEF-B3C6070EFDDC}" srcId="{5400552B-C803-5B4B-9FE2-B5284C86725C}" destId="{AA27D312-C957-DC40-9A7B-73B790CDA990}" srcOrd="3" destOrd="0" parTransId="{60C27ED6-4BA3-E74D-AF35-409C3395A4EB}" sibTransId="{24224941-BB59-0C4A-86CB-B53FE2F41427}"/>
    <dgm:cxn modelId="{C5E6ABB0-62C7-3841-9EC1-A2FDCFAC230B}" type="presOf" srcId="{E1CF70A6-9B6E-D549-8FFA-B73AACB895A6}" destId="{7136FD32-E701-9849-89D3-3048717B7DD7}" srcOrd="0" destOrd="0" presId="urn:microsoft.com/office/officeart/2005/8/layout/lProcess2"/>
    <dgm:cxn modelId="{8183A7C4-F586-6E49-935D-7546322C643C}" type="presOf" srcId="{5400552B-C803-5B4B-9FE2-B5284C86725C}" destId="{55632389-C0AD-304C-94EA-5B7740662CBA}" srcOrd="1" destOrd="0" presId="urn:microsoft.com/office/officeart/2005/8/layout/lProcess2"/>
    <dgm:cxn modelId="{F66CE7B9-370A-D847-9FC2-28B7E4400630}" type="presParOf" srcId="{1D50F368-6D81-9641-96C2-8A9D15D6B169}" destId="{E0244153-CB0F-D146-8708-29430FF3D7E0}" srcOrd="0" destOrd="0" presId="urn:microsoft.com/office/officeart/2005/8/layout/lProcess2"/>
    <dgm:cxn modelId="{C69B3E46-7F5A-0B43-9527-510D2F0C4A1A}" type="presParOf" srcId="{E0244153-CB0F-D146-8708-29430FF3D7E0}" destId="{C039FA75-2B69-7F44-A610-0EBAA5497565}" srcOrd="0" destOrd="0" presId="urn:microsoft.com/office/officeart/2005/8/layout/lProcess2"/>
    <dgm:cxn modelId="{8F04BEF9-060A-C648-917F-E2E0C8F49608}" type="presParOf" srcId="{E0244153-CB0F-D146-8708-29430FF3D7E0}" destId="{55632389-C0AD-304C-94EA-5B7740662CBA}" srcOrd="1" destOrd="0" presId="urn:microsoft.com/office/officeart/2005/8/layout/lProcess2"/>
    <dgm:cxn modelId="{3EAD3001-5E9B-4546-A183-8CE155234641}" type="presParOf" srcId="{E0244153-CB0F-D146-8708-29430FF3D7E0}" destId="{9059A79B-7E19-C04D-BEEC-AB923FDDF2C1}" srcOrd="2" destOrd="0" presId="urn:microsoft.com/office/officeart/2005/8/layout/lProcess2"/>
    <dgm:cxn modelId="{DB0262F8-43F3-0849-96A4-419F90CB2299}" type="presParOf" srcId="{9059A79B-7E19-C04D-BEEC-AB923FDDF2C1}" destId="{CBC78CF5-B4CF-474B-8A1B-7E0BB07FF8C9}" srcOrd="0" destOrd="0" presId="urn:microsoft.com/office/officeart/2005/8/layout/lProcess2"/>
    <dgm:cxn modelId="{AEF66DA0-CE31-2744-AFC3-70DE79D86B7D}" type="presParOf" srcId="{CBC78CF5-B4CF-474B-8A1B-7E0BB07FF8C9}" destId="{7136FD32-E701-9849-89D3-3048717B7DD7}" srcOrd="0" destOrd="0" presId="urn:microsoft.com/office/officeart/2005/8/layout/lProcess2"/>
    <dgm:cxn modelId="{0E382657-9056-C04B-990D-CE778CFFBE85}" type="presParOf" srcId="{CBC78CF5-B4CF-474B-8A1B-7E0BB07FF8C9}" destId="{8E7C77D6-3F8D-724D-AD53-D3C7806A713F}" srcOrd="1" destOrd="0" presId="urn:microsoft.com/office/officeart/2005/8/layout/lProcess2"/>
    <dgm:cxn modelId="{F135C01D-7625-2B45-9294-FF25648940DA}" type="presParOf" srcId="{CBC78CF5-B4CF-474B-8A1B-7E0BB07FF8C9}" destId="{552D20AA-81A6-BD44-AE61-8EBCB9917863}" srcOrd="2" destOrd="0" presId="urn:microsoft.com/office/officeart/2005/8/layout/lProcess2"/>
    <dgm:cxn modelId="{4B8050A4-0085-DA4E-A35C-F1ECEB765D45}" type="presParOf" srcId="{CBC78CF5-B4CF-474B-8A1B-7E0BB07FF8C9}" destId="{BAE95268-BFAA-504D-B552-01C023AC1F0B}" srcOrd="3" destOrd="0" presId="urn:microsoft.com/office/officeart/2005/8/layout/lProcess2"/>
    <dgm:cxn modelId="{5BBC6DFE-6E4D-9646-9C04-8632DF2FC8DA}" type="presParOf" srcId="{CBC78CF5-B4CF-474B-8A1B-7E0BB07FF8C9}" destId="{C5C6F2DB-0302-2B41-8EE4-058E4FD7B975}" srcOrd="4" destOrd="0" presId="urn:microsoft.com/office/officeart/2005/8/layout/lProcess2"/>
    <dgm:cxn modelId="{8FC6DF64-E4B6-E242-B005-61AE23AEBE4B}" type="presParOf" srcId="{CBC78CF5-B4CF-474B-8A1B-7E0BB07FF8C9}" destId="{FD9DFA5C-951A-0A40-A137-5262D5C9B69D}" srcOrd="5" destOrd="0" presId="urn:microsoft.com/office/officeart/2005/8/layout/lProcess2"/>
    <dgm:cxn modelId="{3C27782B-77FB-8145-8448-225C76EE8707}" type="presParOf" srcId="{CBC78CF5-B4CF-474B-8A1B-7E0BB07FF8C9}" destId="{5943EDE1-B6A4-A44F-A4F5-A3E0D05A1942}" srcOrd="6" destOrd="0" presId="urn:microsoft.com/office/officeart/2005/8/layout/lProcess2"/>
    <dgm:cxn modelId="{18FC2D39-CEEC-2C4A-8E15-9F7C55F5BC62}" type="presParOf" srcId="{CBC78CF5-B4CF-474B-8A1B-7E0BB07FF8C9}" destId="{D2B4167F-327E-9C47-A050-702BA3B88C7A}" srcOrd="7" destOrd="0" presId="urn:microsoft.com/office/officeart/2005/8/layout/lProcess2"/>
    <dgm:cxn modelId="{176150C0-632D-764E-A72A-BEBF941B15D4}" type="presParOf" srcId="{CBC78CF5-B4CF-474B-8A1B-7E0BB07FF8C9}" destId="{8CB167BB-5C54-DC47-B40C-FCC3A6031FFD}"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0AE0E0-A980-3846-AA9D-A9971290AD97}"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5400552B-C803-5B4B-9FE2-B5284C86725C}">
      <dgm:prSet phldrT="[Text]" custT="1"/>
      <dgm:spPr>
        <a:solidFill>
          <a:schemeClr val="accent4">
            <a:lumMod val="40000"/>
            <a:lumOff val="60000"/>
          </a:schemeClr>
        </a:solidFill>
      </dgm:spPr>
      <dgm:t>
        <a:bodyPr/>
        <a:lstStyle/>
        <a:p>
          <a:r>
            <a:rPr lang="en-US" sz="2400" dirty="0" smtClean="0">
              <a:latin typeface="Lato" charset="0"/>
              <a:ea typeface="Lato" charset="0"/>
              <a:cs typeface="Lato" charset="0"/>
            </a:rPr>
            <a:t>Block</a:t>
          </a:r>
          <a:endParaRPr lang="en-US" sz="2400" dirty="0">
            <a:latin typeface="Lato" charset="0"/>
            <a:ea typeface="Lato" charset="0"/>
            <a:cs typeface="Lato" charset="0"/>
          </a:endParaRPr>
        </a:p>
      </dgm:t>
    </dgm:pt>
    <dgm:pt modelId="{4AF3A4C2-5060-614A-9FEC-6A74CEBF1286}" type="parTrans" cxnId="{87EBF24A-1B04-2344-B607-DFEEDF2224F8}">
      <dgm:prSet/>
      <dgm:spPr/>
      <dgm:t>
        <a:bodyPr/>
        <a:lstStyle/>
        <a:p>
          <a:endParaRPr lang="en-US" sz="2400"/>
        </a:p>
      </dgm:t>
    </dgm:pt>
    <dgm:pt modelId="{5F0BE868-06AB-2D4D-8CE4-6E4FF43EDB4D}" type="sibTrans" cxnId="{87EBF24A-1B04-2344-B607-DFEEDF2224F8}">
      <dgm:prSet/>
      <dgm:spPr/>
      <dgm:t>
        <a:bodyPr/>
        <a:lstStyle/>
        <a:p>
          <a:endParaRPr lang="en-US" sz="2400"/>
        </a:p>
      </dgm:t>
    </dgm:pt>
    <dgm:pt modelId="{6F92CEDF-8A96-FA49-B164-95533338F567}">
      <dgm:prSet phldrT="[Text]" custT="1"/>
      <dgm:spPr>
        <a:solidFill>
          <a:srgbClr val="8EB4E3"/>
        </a:solidFill>
      </dgm:spPr>
      <dgm:t>
        <a:bodyPr/>
        <a:lstStyle/>
        <a:p>
          <a:r>
            <a:rPr lang="en-US" sz="1400" dirty="0" smtClean="0">
              <a:latin typeface="Lato" charset="0"/>
              <a:ea typeface="Lato" charset="0"/>
              <a:cs typeface="Lato" charset="0"/>
            </a:rPr>
            <a:t>Random TXs</a:t>
          </a:r>
          <a:endParaRPr lang="en-US" sz="1400" dirty="0">
            <a:latin typeface="Lato" charset="0"/>
            <a:ea typeface="Lato" charset="0"/>
            <a:cs typeface="Lato" charset="0"/>
          </a:endParaRPr>
        </a:p>
      </dgm:t>
    </dgm:pt>
    <dgm:pt modelId="{765CA3A9-5350-8540-8B51-EF13349FC26A}" type="parTrans" cxnId="{ABA5003A-D38C-EC41-B51D-F50BEC083A88}">
      <dgm:prSet/>
      <dgm:spPr/>
      <dgm:t>
        <a:bodyPr/>
        <a:lstStyle/>
        <a:p>
          <a:endParaRPr lang="en-US" sz="2400"/>
        </a:p>
      </dgm:t>
    </dgm:pt>
    <dgm:pt modelId="{B1285A3B-1DF4-304A-9679-6FC335F5A73E}" type="sibTrans" cxnId="{ABA5003A-D38C-EC41-B51D-F50BEC083A88}">
      <dgm:prSet/>
      <dgm:spPr/>
      <dgm:t>
        <a:bodyPr/>
        <a:lstStyle/>
        <a:p>
          <a:endParaRPr lang="en-US" sz="2400"/>
        </a:p>
      </dgm:t>
    </dgm:pt>
    <dgm:pt modelId="{E1CF70A6-9B6E-D549-8FFA-B73AACB895A6}">
      <dgm:prSet phldrT="[Text]" custT="1"/>
      <dgm:spPr>
        <a:solidFill>
          <a:schemeClr val="accent6"/>
        </a:solidFill>
      </dgm:spPr>
      <dgm:t>
        <a:bodyPr/>
        <a:lstStyle/>
        <a:p>
          <a:r>
            <a:rPr lang="en-US" sz="1400" dirty="0" err="1" smtClean="0">
              <a:latin typeface="Lato" charset="0"/>
              <a:ea typeface="Lato" charset="0"/>
              <a:cs typeface="Lato" charset="0"/>
            </a:rPr>
            <a:t>SubmitSolution</a:t>
          </a:r>
          <a:endParaRPr lang="en-US" sz="1400" dirty="0">
            <a:latin typeface="Lato" charset="0"/>
            <a:ea typeface="Lato" charset="0"/>
            <a:cs typeface="Lato" charset="0"/>
          </a:endParaRPr>
        </a:p>
      </dgm:t>
    </dgm:pt>
    <dgm:pt modelId="{F456F492-10C5-0A4E-9447-BE2CCC919EDF}" type="parTrans" cxnId="{D144CCF4-BE07-014C-BDA7-D1328DF926AD}">
      <dgm:prSet/>
      <dgm:spPr/>
      <dgm:t>
        <a:bodyPr/>
        <a:lstStyle/>
        <a:p>
          <a:endParaRPr lang="en-US" sz="2400"/>
        </a:p>
      </dgm:t>
    </dgm:pt>
    <dgm:pt modelId="{E697C845-8847-AD4F-9762-2F6AB53D0888}" type="sibTrans" cxnId="{D144CCF4-BE07-014C-BDA7-D1328DF926AD}">
      <dgm:prSet/>
      <dgm:spPr/>
      <dgm:t>
        <a:bodyPr/>
        <a:lstStyle/>
        <a:p>
          <a:endParaRPr lang="en-US" sz="2400"/>
        </a:p>
      </dgm:t>
    </dgm:pt>
    <dgm:pt modelId="{9772E9A2-38F4-EB48-BB38-9B28EA67412C}">
      <dgm:prSet phldrT="[Text]" custT="1"/>
      <dgm:spPr>
        <a:solidFill>
          <a:srgbClr val="003D7C"/>
        </a:solidFill>
      </dgm:spPr>
      <dgm:t>
        <a:bodyPr/>
        <a:lstStyle/>
        <a:p>
          <a:r>
            <a:rPr lang="en-US" sz="1400" dirty="0" smtClean="0">
              <a:latin typeface="Lato" charset="0"/>
              <a:ea typeface="Lato" charset="0"/>
              <a:cs typeface="Lato" charset="0"/>
            </a:rPr>
            <a:t>Other TXs</a:t>
          </a:r>
          <a:endParaRPr lang="en-US" sz="2000" dirty="0">
            <a:latin typeface="Lato" charset="0"/>
            <a:ea typeface="Lato" charset="0"/>
            <a:cs typeface="Lato" charset="0"/>
          </a:endParaRPr>
        </a:p>
      </dgm:t>
    </dgm:pt>
    <dgm:pt modelId="{6D20CA7E-A319-8E4C-B4F2-95299142DCAF}" type="parTrans" cxnId="{D7415794-B35F-6540-BCB7-4F0FEFA5101B}">
      <dgm:prSet/>
      <dgm:spPr/>
      <dgm:t>
        <a:bodyPr/>
        <a:lstStyle/>
        <a:p>
          <a:endParaRPr lang="en-US" sz="2400"/>
        </a:p>
      </dgm:t>
    </dgm:pt>
    <dgm:pt modelId="{B54C7345-5B50-7148-B216-6AF07DF13528}" type="sibTrans" cxnId="{D7415794-B35F-6540-BCB7-4F0FEFA5101B}">
      <dgm:prSet/>
      <dgm:spPr/>
      <dgm:t>
        <a:bodyPr/>
        <a:lstStyle/>
        <a:p>
          <a:endParaRPr lang="en-US" sz="2400"/>
        </a:p>
      </dgm:t>
    </dgm:pt>
    <dgm:pt modelId="{1D50F368-6D81-9641-96C2-8A9D15D6B169}" type="pres">
      <dgm:prSet presAssocID="{B00AE0E0-A980-3846-AA9D-A9971290AD97}" presName="theList" presStyleCnt="0">
        <dgm:presLayoutVars>
          <dgm:dir/>
          <dgm:animLvl val="lvl"/>
          <dgm:resizeHandles val="exact"/>
        </dgm:presLayoutVars>
      </dgm:prSet>
      <dgm:spPr/>
      <dgm:t>
        <a:bodyPr/>
        <a:lstStyle/>
        <a:p>
          <a:endParaRPr lang="en-US"/>
        </a:p>
      </dgm:t>
    </dgm:pt>
    <dgm:pt modelId="{E0244153-CB0F-D146-8708-29430FF3D7E0}" type="pres">
      <dgm:prSet presAssocID="{5400552B-C803-5B4B-9FE2-B5284C86725C}" presName="compNode" presStyleCnt="0"/>
      <dgm:spPr/>
    </dgm:pt>
    <dgm:pt modelId="{C039FA75-2B69-7F44-A610-0EBAA5497565}" type="pres">
      <dgm:prSet presAssocID="{5400552B-C803-5B4B-9FE2-B5284C86725C}" presName="aNode" presStyleLbl="bgShp" presStyleIdx="0" presStyleCnt="1" custScaleX="100098" custLinFactNeighborX="-234" custLinFactNeighborY="-7782"/>
      <dgm:spPr/>
      <dgm:t>
        <a:bodyPr/>
        <a:lstStyle/>
        <a:p>
          <a:endParaRPr lang="en-US"/>
        </a:p>
      </dgm:t>
    </dgm:pt>
    <dgm:pt modelId="{55632389-C0AD-304C-94EA-5B7740662CBA}" type="pres">
      <dgm:prSet presAssocID="{5400552B-C803-5B4B-9FE2-B5284C86725C}" presName="textNode" presStyleLbl="bgShp" presStyleIdx="0" presStyleCnt="1"/>
      <dgm:spPr/>
      <dgm:t>
        <a:bodyPr/>
        <a:lstStyle/>
        <a:p>
          <a:endParaRPr lang="en-US"/>
        </a:p>
      </dgm:t>
    </dgm:pt>
    <dgm:pt modelId="{9059A79B-7E19-C04D-BEEC-AB923FDDF2C1}" type="pres">
      <dgm:prSet presAssocID="{5400552B-C803-5B4B-9FE2-B5284C86725C}" presName="compChildNode" presStyleCnt="0"/>
      <dgm:spPr/>
    </dgm:pt>
    <dgm:pt modelId="{CBC78CF5-B4CF-474B-8A1B-7E0BB07FF8C9}" type="pres">
      <dgm:prSet presAssocID="{5400552B-C803-5B4B-9FE2-B5284C86725C}" presName="theInnerList" presStyleCnt="0"/>
      <dgm:spPr/>
    </dgm:pt>
    <dgm:pt modelId="{94FB01D2-CFF6-C443-8F31-5FD7D9A8F780}" type="pres">
      <dgm:prSet presAssocID="{6F92CEDF-8A96-FA49-B164-95533338F567}" presName="childNode" presStyleLbl="node1" presStyleIdx="0" presStyleCnt="3">
        <dgm:presLayoutVars>
          <dgm:bulletEnabled val="1"/>
        </dgm:presLayoutVars>
      </dgm:prSet>
      <dgm:spPr/>
      <dgm:t>
        <a:bodyPr/>
        <a:lstStyle/>
        <a:p>
          <a:endParaRPr lang="en-US"/>
        </a:p>
      </dgm:t>
    </dgm:pt>
    <dgm:pt modelId="{F38BE8D9-46B8-5642-B745-999874A429AF}" type="pres">
      <dgm:prSet presAssocID="{6F92CEDF-8A96-FA49-B164-95533338F567}" presName="aSpace2" presStyleCnt="0"/>
      <dgm:spPr/>
    </dgm:pt>
    <dgm:pt modelId="{7136FD32-E701-9849-89D3-3048717B7DD7}" type="pres">
      <dgm:prSet presAssocID="{E1CF70A6-9B6E-D549-8FFA-B73AACB895A6}" presName="childNode" presStyleLbl="node1" presStyleIdx="1" presStyleCnt="3">
        <dgm:presLayoutVars>
          <dgm:bulletEnabled val="1"/>
        </dgm:presLayoutVars>
      </dgm:prSet>
      <dgm:spPr/>
      <dgm:t>
        <a:bodyPr/>
        <a:lstStyle/>
        <a:p>
          <a:endParaRPr lang="en-US"/>
        </a:p>
      </dgm:t>
    </dgm:pt>
    <dgm:pt modelId="{8E7C77D6-3F8D-724D-AD53-D3C7806A713F}" type="pres">
      <dgm:prSet presAssocID="{E1CF70A6-9B6E-D549-8FFA-B73AACB895A6}" presName="aSpace2" presStyleCnt="0"/>
      <dgm:spPr/>
    </dgm:pt>
    <dgm:pt modelId="{83A141F0-8159-1B45-841F-BDF37CDF357B}" type="pres">
      <dgm:prSet presAssocID="{9772E9A2-38F4-EB48-BB38-9B28EA67412C}" presName="childNode" presStyleLbl="node1" presStyleIdx="2" presStyleCnt="3">
        <dgm:presLayoutVars>
          <dgm:bulletEnabled val="1"/>
        </dgm:presLayoutVars>
      </dgm:prSet>
      <dgm:spPr/>
      <dgm:t>
        <a:bodyPr/>
        <a:lstStyle/>
        <a:p>
          <a:endParaRPr lang="en-US"/>
        </a:p>
      </dgm:t>
    </dgm:pt>
  </dgm:ptLst>
  <dgm:cxnLst>
    <dgm:cxn modelId="{87EBF24A-1B04-2344-B607-DFEEDF2224F8}" srcId="{B00AE0E0-A980-3846-AA9D-A9971290AD97}" destId="{5400552B-C803-5B4B-9FE2-B5284C86725C}" srcOrd="0" destOrd="0" parTransId="{4AF3A4C2-5060-614A-9FEC-6A74CEBF1286}" sibTransId="{5F0BE868-06AB-2D4D-8CE4-6E4FF43EDB4D}"/>
    <dgm:cxn modelId="{07EBD6F4-6C2F-0D42-B460-AE799F3958DE}" type="presOf" srcId="{B00AE0E0-A980-3846-AA9D-A9971290AD97}" destId="{1D50F368-6D81-9641-96C2-8A9D15D6B169}" srcOrd="0" destOrd="0" presId="urn:microsoft.com/office/officeart/2005/8/layout/lProcess2"/>
    <dgm:cxn modelId="{63BF84DC-DFF2-5D42-A3CC-857958630013}" type="presOf" srcId="{9772E9A2-38F4-EB48-BB38-9B28EA67412C}" destId="{83A141F0-8159-1B45-841F-BDF37CDF357B}" srcOrd="0" destOrd="0" presId="urn:microsoft.com/office/officeart/2005/8/layout/lProcess2"/>
    <dgm:cxn modelId="{D7415794-B35F-6540-BCB7-4F0FEFA5101B}" srcId="{5400552B-C803-5B4B-9FE2-B5284C86725C}" destId="{9772E9A2-38F4-EB48-BB38-9B28EA67412C}" srcOrd="2" destOrd="0" parTransId="{6D20CA7E-A319-8E4C-B4F2-95299142DCAF}" sibTransId="{B54C7345-5B50-7148-B216-6AF07DF13528}"/>
    <dgm:cxn modelId="{A022048D-FDCD-2A41-ADE2-2D75758E25DF}" type="presOf" srcId="{6F92CEDF-8A96-FA49-B164-95533338F567}" destId="{94FB01D2-CFF6-C443-8F31-5FD7D9A8F780}" srcOrd="0" destOrd="0" presId="urn:microsoft.com/office/officeart/2005/8/layout/lProcess2"/>
    <dgm:cxn modelId="{D144CCF4-BE07-014C-BDA7-D1328DF926AD}" srcId="{5400552B-C803-5B4B-9FE2-B5284C86725C}" destId="{E1CF70A6-9B6E-D549-8FFA-B73AACB895A6}" srcOrd="1" destOrd="0" parTransId="{F456F492-10C5-0A4E-9447-BE2CCC919EDF}" sibTransId="{E697C845-8847-AD4F-9762-2F6AB53D0888}"/>
    <dgm:cxn modelId="{F9674726-9958-DF4B-AA5C-6F8F9D96BB44}" type="presOf" srcId="{5400552B-C803-5B4B-9FE2-B5284C86725C}" destId="{55632389-C0AD-304C-94EA-5B7740662CBA}" srcOrd="1" destOrd="0" presId="urn:microsoft.com/office/officeart/2005/8/layout/lProcess2"/>
    <dgm:cxn modelId="{A6418801-E7D5-424F-ACC3-DB4C563D9F47}" type="presOf" srcId="{E1CF70A6-9B6E-D549-8FFA-B73AACB895A6}" destId="{7136FD32-E701-9849-89D3-3048717B7DD7}" srcOrd="0" destOrd="0" presId="urn:microsoft.com/office/officeart/2005/8/layout/lProcess2"/>
    <dgm:cxn modelId="{ABA5003A-D38C-EC41-B51D-F50BEC083A88}" srcId="{5400552B-C803-5B4B-9FE2-B5284C86725C}" destId="{6F92CEDF-8A96-FA49-B164-95533338F567}" srcOrd="0" destOrd="0" parTransId="{765CA3A9-5350-8540-8B51-EF13349FC26A}" sibTransId="{B1285A3B-1DF4-304A-9679-6FC335F5A73E}"/>
    <dgm:cxn modelId="{4335B802-FB1E-4342-8501-9007D2BD5A35}" type="presOf" srcId="{5400552B-C803-5B4B-9FE2-B5284C86725C}" destId="{C039FA75-2B69-7F44-A610-0EBAA5497565}" srcOrd="0" destOrd="0" presId="urn:microsoft.com/office/officeart/2005/8/layout/lProcess2"/>
    <dgm:cxn modelId="{AE530447-95A0-7C47-8BA5-ACA1D77BA91C}" type="presParOf" srcId="{1D50F368-6D81-9641-96C2-8A9D15D6B169}" destId="{E0244153-CB0F-D146-8708-29430FF3D7E0}" srcOrd="0" destOrd="0" presId="urn:microsoft.com/office/officeart/2005/8/layout/lProcess2"/>
    <dgm:cxn modelId="{18B47F8E-822F-E041-ADFE-72BCF687E9F1}" type="presParOf" srcId="{E0244153-CB0F-D146-8708-29430FF3D7E0}" destId="{C039FA75-2B69-7F44-A610-0EBAA5497565}" srcOrd="0" destOrd="0" presId="urn:microsoft.com/office/officeart/2005/8/layout/lProcess2"/>
    <dgm:cxn modelId="{009F7D07-38BF-0144-A37E-C25BAEAF4D95}" type="presParOf" srcId="{E0244153-CB0F-D146-8708-29430FF3D7E0}" destId="{55632389-C0AD-304C-94EA-5B7740662CBA}" srcOrd="1" destOrd="0" presId="urn:microsoft.com/office/officeart/2005/8/layout/lProcess2"/>
    <dgm:cxn modelId="{9DC368EB-FDFD-6A40-BDDE-668EBD58CA38}" type="presParOf" srcId="{E0244153-CB0F-D146-8708-29430FF3D7E0}" destId="{9059A79B-7E19-C04D-BEEC-AB923FDDF2C1}" srcOrd="2" destOrd="0" presId="urn:microsoft.com/office/officeart/2005/8/layout/lProcess2"/>
    <dgm:cxn modelId="{8F7ACF93-FCF8-744D-BB3F-D9B2C441E373}" type="presParOf" srcId="{9059A79B-7E19-C04D-BEEC-AB923FDDF2C1}" destId="{CBC78CF5-B4CF-474B-8A1B-7E0BB07FF8C9}" srcOrd="0" destOrd="0" presId="urn:microsoft.com/office/officeart/2005/8/layout/lProcess2"/>
    <dgm:cxn modelId="{BC97FF4A-B12E-2D4B-99D9-43AB10BB9A84}" type="presParOf" srcId="{CBC78CF5-B4CF-474B-8A1B-7E0BB07FF8C9}" destId="{94FB01D2-CFF6-C443-8F31-5FD7D9A8F780}" srcOrd="0" destOrd="0" presId="urn:microsoft.com/office/officeart/2005/8/layout/lProcess2"/>
    <dgm:cxn modelId="{E085C042-3F53-CA43-A8D4-A84769F3B325}" type="presParOf" srcId="{CBC78CF5-B4CF-474B-8A1B-7E0BB07FF8C9}" destId="{F38BE8D9-46B8-5642-B745-999874A429AF}" srcOrd="1" destOrd="0" presId="urn:microsoft.com/office/officeart/2005/8/layout/lProcess2"/>
    <dgm:cxn modelId="{587FF610-F2A2-5545-A386-4D2B9C80187B}" type="presParOf" srcId="{CBC78CF5-B4CF-474B-8A1B-7E0BB07FF8C9}" destId="{7136FD32-E701-9849-89D3-3048717B7DD7}" srcOrd="2" destOrd="0" presId="urn:microsoft.com/office/officeart/2005/8/layout/lProcess2"/>
    <dgm:cxn modelId="{692C5364-3769-3C4B-92DB-8E10D34CEA6E}" type="presParOf" srcId="{CBC78CF5-B4CF-474B-8A1B-7E0BB07FF8C9}" destId="{8E7C77D6-3F8D-724D-AD53-D3C7806A713F}" srcOrd="3" destOrd="0" presId="urn:microsoft.com/office/officeart/2005/8/layout/lProcess2"/>
    <dgm:cxn modelId="{3CADCEAB-191F-3D43-8004-345248496531}" type="presParOf" srcId="{CBC78CF5-B4CF-474B-8A1B-7E0BB07FF8C9}" destId="{83A141F0-8159-1B45-841F-BDF37CDF357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0AE0E0-A980-3846-AA9D-A9971290AD97}" type="doc">
      <dgm:prSet loTypeId="urn:microsoft.com/office/officeart/2005/8/layout/lProcess2" loCatId="" qsTypeId="urn:microsoft.com/office/officeart/2005/8/quickstyle/simple4" qsCatId="simple" csTypeId="urn:microsoft.com/office/officeart/2005/8/colors/accent1_2" csCatId="accent1" phldr="1"/>
      <dgm:spPr/>
      <dgm:t>
        <a:bodyPr/>
        <a:lstStyle/>
        <a:p>
          <a:endParaRPr lang="en-US"/>
        </a:p>
      </dgm:t>
    </dgm:pt>
    <dgm:pt modelId="{5400552B-C803-5B4B-9FE2-B5284C86725C}">
      <dgm:prSet phldrT="[Text]" custT="1"/>
      <dgm:spPr>
        <a:solidFill>
          <a:schemeClr val="accent4">
            <a:lumMod val="40000"/>
            <a:lumOff val="60000"/>
          </a:schemeClr>
        </a:solidFill>
      </dgm:spPr>
      <dgm:t>
        <a:bodyPr/>
        <a:lstStyle/>
        <a:p>
          <a:r>
            <a:rPr lang="en-US" sz="2000" dirty="0" smtClean="0">
              <a:latin typeface="Lato" charset="0"/>
              <a:ea typeface="Lato" charset="0"/>
              <a:cs typeface="Lato" charset="0"/>
            </a:rPr>
            <a:t>Block</a:t>
          </a:r>
          <a:endParaRPr lang="en-US" sz="2000" dirty="0">
            <a:latin typeface="Lato" charset="0"/>
            <a:ea typeface="Lato" charset="0"/>
            <a:cs typeface="Lato" charset="0"/>
          </a:endParaRPr>
        </a:p>
      </dgm:t>
    </dgm:pt>
    <dgm:pt modelId="{4AF3A4C2-5060-614A-9FEC-6A74CEBF1286}" type="parTrans" cxnId="{87EBF24A-1B04-2344-B607-DFEEDF2224F8}">
      <dgm:prSet/>
      <dgm:spPr/>
      <dgm:t>
        <a:bodyPr/>
        <a:lstStyle/>
        <a:p>
          <a:endParaRPr lang="en-US" sz="2400"/>
        </a:p>
      </dgm:t>
    </dgm:pt>
    <dgm:pt modelId="{5F0BE868-06AB-2D4D-8CE4-6E4FF43EDB4D}" type="sibTrans" cxnId="{87EBF24A-1B04-2344-B607-DFEEDF2224F8}">
      <dgm:prSet/>
      <dgm:spPr/>
      <dgm:t>
        <a:bodyPr/>
        <a:lstStyle/>
        <a:p>
          <a:endParaRPr lang="en-US" sz="2400"/>
        </a:p>
      </dgm:t>
    </dgm:pt>
    <dgm:pt modelId="{6F92CEDF-8A96-FA49-B164-95533338F567}">
      <dgm:prSet phldrT="[Text]" custT="1"/>
      <dgm:spPr>
        <a:solidFill>
          <a:srgbClr val="FF0000"/>
        </a:solidFill>
      </dgm:spPr>
      <dgm:t>
        <a:bodyPr/>
        <a:lstStyle/>
        <a:p>
          <a:r>
            <a:rPr lang="en-US" sz="1400" dirty="0" err="1" smtClean="0">
              <a:latin typeface="Lato" charset="0"/>
              <a:ea typeface="Lato" charset="0"/>
              <a:cs typeface="Lato" charset="0"/>
            </a:rPr>
            <a:t>UpdateReward</a:t>
          </a:r>
          <a:r>
            <a:rPr lang="en-US" sz="1400" dirty="0" smtClean="0">
              <a:latin typeface="Lato" charset="0"/>
              <a:ea typeface="Lato" charset="0"/>
              <a:cs typeface="Lato" charset="0"/>
            </a:rPr>
            <a:t> = 0</a:t>
          </a:r>
          <a:endParaRPr lang="en-US" sz="1400" dirty="0">
            <a:latin typeface="Lato" charset="0"/>
            <a:ea typeface="Lato" charset="0"/>
            <a:cs typeface="Lato" charset="0"/>
          </a:endParaRPr>
        </a:p>
      </dgm:t>
    </dgm:pt>
    <dgm:pt modelId="{765CA3A9-5350-8540-8B51-EF13349FC26A}" type="parTrans" cxnId="{ABA5003A-D38C-EC41-B51D-F50BEC083A88}">
      <dgm:prSet/>
      <dgm:spPr/>
      <dgm:t>
        <a:bodyPr/>
        <a:lstStyle/>
        <a:p>
          <a:endParaRPr lang="en-US" sz="2400"/>
        </a:p>
      </dgm:t>
    </dgm:pt>
    <dgm:pt modelId="{B1285A3B-1DF4-304A-9679-6FC335F5A73E}" type="sibTrans" cxnId="{ABA5003A-D38C-EC41-B51D-F50BEC083A88}">
      <dgm:prSet/>
      <dgm:spPr/>
      <dgm:t>
        <a:bodyPr/>
        <a:lstStyle/>
        <a:p>
          <a:endParaRPr lang="en-US" sz="2400"/>
        </a:p>
      </dgm:t>
    </dgm:pt>
    <dgm:pt modelId="{E1CF70A6-9B6E-D549-8FFA-B73AACB895A6}">
      <dgm:prSet phldrT="[Text]" custT="1"/>
      <dgm:spPr>
        <a:solidFill>
          <a:schemeClr val="accent6"/>
        </a:solidFill>
      </dgm:spPr>
      <dgm:t>
        <a:bodyPr/>
        <a:lstStyle/>
        <a:p>
          <a:r>
            <a:rPr lang="en-US" sz="1400" dirty="0" err="1" smtClean="0">
              <a:latin typeface="Lato" charset="0"/>
              <a:ea typeface="Lato" charset="0"/>
              <a:cs typeface="Lato" charset="0"/>
            </a:rPr>
            <a:t>SubmitSolution</a:t>
          </a:r>
          <a:endParaRPr lang="en-US" sz="1400" dirty="0">
            <a:latin typeface="Lato" charset="0"/>
            <a:ea typeface="Lato" charset="0"/>
            <a:cs typeface="Lato" charset="0"/>
          </a:endParaRPr>
        </a:p>
      </dgm:t>
    </dgm:pt>
    <dgm:pt modelId="{F456F492-10C5-0A4E-9447-BE2CCC919EDF}" type="parTrans" cxnId="{D144CCF4-BE07-014C-BDA7-D1328DF926AD}">
      <dgm:prSet/>
      <dgm:spPr/>
      <dgm:t>
        <a:bodyPr/>
        <a:lstStyle/>
        <a:p>
          <a:endParaRPr lang="en-US" sz="2400"/>
        </a:p>
      </dgm:t>
    </dgm:pt>
    <dgm:pt modelId="{E697C845-8847-AD4F-9762-2F6AB53D0888}" type="sibTrans" cxnId="{D144CCF4-BE07-014C-BDA7-D1328DF926AD}">
      <dgm:prSet/>
      <dgm:spPr/>
      <dgm:t>
        <a:bodyPr/>
        <a:lstStyle/>
        <a:p>
          <a:endParaRPr lang="en-US" sz="2400"/>
        </a:p>
      </dgm:t>
    </dgm:pt>
    <dgm:pt modelId="{9772E9A2-38F4-EB48-BB38-9B28EA67412C}">
      <dgm:prSet phldrT="[Text]" custT="1"/>
      <dgm:spPr>
        <a:solidFill>
          <a:srgbClr val="003D7C"/>
        </a:solidFill>
      </dgm:spPr>
      <dgm:t>
        <a:bodyPr/>
        <a:lstStyle/>
        <a:p>
          <a:r>
            <a:rPr lang="en-US" sz="1400" dirty="0" smtClean="0">
              <a:latin typeface="Lato" charset="0"/>
              <a:ea typeface="Lato" charset="0"/>
              <a:cs typeface="Lato" charset="0"/>
            </a:rPr>
            <a:t>Other TXs</a:t>
          </a:r>
          <a:endParaRPr lang="en-US" sz="2000" dirty="0">
            <a:latin typeface="Lato" charset="0"/>
            <a:ea typeface="Lato" charset="0"/>
            <a:cs typeface="Lato" charset="0"/>
          </a:endParaRPr>
        </a:p>
      </dgm:t>
    </dgm:pt>
    <dgm:pt modelId="{6D20CA7E-A319-8E4C-B4F2-95299142DCAF}" type="parTrans" cxnId="{D7415794-B35F-6540-BCB7-4F0FEFA5101B}">
      <dgm:prSet/>
      <dgm:spPr/>
      <dgm:t>
        <a:bodyPr/>
        <a:lstStyle/>
        <a:p>
          <a:endParaRPr lang="en-US" sz="2400"/>
        </a:p>
      </dgm:t>
    </dgm:pt>
    <dgm:pt modelId="{B54C7345-5B50-7148-B216-6AF07DF13528}" type="sibTrans" cxnId="{D7415794-B35F-6540-BCB7-4F0FEFA5101B}">
      <dgm:prSet/>
      <dgm:spPr/>
      <dgm:t>
        <a:bodyPr/>
        <a:lstStyle/>
        <a:p>
          <a:endParaRPr lang="en-US" sz="2400"/>
        </a:p>
      </dgm:t>
    </dgm:pt>
    <dgm:pt modelId="{1D50F368-6D81-9641-96C2-8A9D15D6B169}" type="pres">
      <dgm:prSet presAssocID="{B00AE0E0-A980-3846-AA9D-A9971290AD97}" presName="theList" presStyleCnt="0">
        <dgm:presLayoutVars>
          <dgm:dir/>
          <dgm:animLvl val="lvl"/>
          <dgm:resizeHandles val="exact"/>
        </dgm:presLayoutVars>
      </dgm:prSet>
      <dgm:spPr/>
      <dgm:t>
        <a:bodyPr/>
        <a:lstStyle/>
        <a:p>
          <a:endParaRPr lang="en-US"/>
        </a:p>
      </dgm:t>
    </dgm:pt>
    <dgm:pt modelId="{E0244153-CB0F-D146-8708-29430FF3D7E0}" type="pres">
      <dgm:prSet presAssocID="{5400552B-C803-5B4B-9FE2-B5284C86725C}" presName="compNode" presStyleCnt="0"/>
      <dgm:spPr/>
    </dgm:pt>
    <dgm:pt modelId="{C039FA75-2B69-7F44-A610-0EBAA5497565}" type="pres">
      <dgm:prSet presAssocID="{5400552B-C803-5B4B-9FE2-B5284C86725C}" presName="aNode" presStyleLbl="bgShp" presStyleIdx="0" presStyleCnt="1" custLinFactNeighborX="-234" custLinFactNeighborY="-7782"/>
      <dgm:spPr/>
      <dgm:t>
        <a:bodyPr/>
        <a:lstStyle/>
        <a:p>
          <a:endParaRPr lang="en-US"/>
        </a:p>
      </dgm:t>
    </dgm:pt>
    <dgm:pt modelId="{55632389-C0AD-304C-94EA-5B7740662CBA}" type="pres">
      <dgm:prSet presAssocID="{5400552B-C803-5B4B-9FE2-B5284C86725C}" presName="textNode" presStyleLbl="bgShp" presStyleIdx="0" presStyleCnt="1"/>
      <dgm:spPr/>
      <dgm:t>
        <a:bodyPr/>
        <a:lstStyle/>
        <a:p>
          <a:endParaRPr lang="en-US"/>
        </a:p>
      </dgm:t>
    </dgm:pt>
    <dgm:pt modelId="{9059A79B-7E19-C04D-BEEC-AB923FDDF2C1}" type="pres">
      <dgm:prSet presAssocID="{5400552B-C803-5B4B-9FE2-B5284C86725C}" presName="compChildNode" presStyleCnt="0"/>
      <dgm:spPr/>
    </dgm:pt>
    <dgm:pt modelId="{CBC78CF5-B4CF-474B-8A1B-7E0BB07FF8C9}" type="pres">
      <dgm:prSet presAssocID="{5400552B-C803-5B4B-9FE2-B5284C86725C}" presName="theInnerList" presStyleCnt="0"/>
      <dgm:spPr/>
    </dgm:pt>
    <dgm:pt modelId="{94FB01D2-CFF6-C443-8F31-5FD7D9A8F780}" type="pres">
      <dgm:prSet presAssocID="{6F92CEDF-8A96-FA49-B164-95533338F567}" presName="childNode" presStyleLbl="node1" presStyleIdx="0" presStyleCnt="3">
        <dgm:presLayoutVars>
          <dgm:bulletEnabled val="1"/>
        </dgm:presLayoutVars>
      </dgm:prSet>
      <dgm:spPr/>
      <dgm:t>
        <a:bodyPr/>
        <a:lstStyle/>
        <a:p>
          <a:endParaRPr lang="en-US"/>
        </a:p>
      </dgm:t>
    </dgm:pt>
    <dgm:pt modelId="{F38BE8D9-46B8-5642-B745-999874A429AF}" type="pres">
      <dgm:prSet presAssocID="{6F92CEDF-8A96-FA49-B164-95533338F567}" presName="aSpace2" presStyleCnt="0"/>
      <dgm:spPr/>
    </dgm:pt>
    <dgm:pt modelId="{7136FD32-E701-9849-89D3-3048717B7DD7}" type="pres">
      <dgm:prSet presAssocID="{E1CF70A6-9B6E-D549-8FFA-B73AACB895A6}" presName="childNode" presStyleLbl="node1" presStyleIdx="1" presStyleCnt="3">
        <dgm:presLayoutVars>
          <dgm:bulletEnabled val="1"/>
        </dgm:presLayoutVars>
      </dgm:prSet>
      <dgm:spPr/>
      <dgm:t>
        <a:bodyPr/>
        <a:lstStyle/>
        <a:p>
          <a:endParaRPr lang="en-US"/>
        </a:p>
      </dgm:t>
    </dgm:pt>
    <dgm:pt modelId="{8E7C77D6-3F8D-724D-AD53-D3C7806A713F}" type="pres">
      <dgm:prSet presAssocID="{E1CF70A6-9B6E-D549-8FFA-B73AACB895A6}" presName="aSpace2" presStyleCnt="0"/>
      <dgm:spPr/>
    </dgm:pt>
    <dgm:pt modelId="{83A141F0-8159-1B45-841F-BDF37CDF357B}" type="pres">
      <dgm:prSet presAssocID="{9772E9A2-38F4-EB48-BB38-9B28EA67412C}" presName="childNode" presStyleLbl="node1" presStyleIdx="2" presStyleCnt="3">
        <dgm:presLayoutVars>
          <dgm:bulletEnabled val="1"/>
        </dgm:presLayoutVars>
      </dgm:prSet>
      <dgm:spPr/>
      <dgm:t>
        <a:bodyPr/>
        <a:lstStyle/>
        <a:p>
          <a:endParaRPr lang="en-US"/>
        </a:p>
      </dgm:t>
    </dgm:pt>
  </dgm:ptLst>
  <dgm:cxnLst>
    <dgm:cxn modelId="{D144CCF4-BE07-014C-BDA7-D1328DF926AD}" srcId="{5400552B-C803-5B4B-9FE2-B5284C86725C}" destId="{E1CF70A6-9B6E-D549-8FFA-B73AACB895A6}" srcOrd="1" destOrd="0" parTransId="{F456F492-10C5-0A4E-9447-BE2CCC919EDF}" sibTransId="{E697C845-8847-AD4F-9762-2F6AB53D0888}"/>
    <dgm:cxn modelId="{37D7454D-B46A-5344-B024-BA4E4F3E2E57}" type="presOf" srcId="{9772E9A2-38F4-EB48-BB38-9B28EA67412C}" destId="{83A141F0-8159-1B45-841F-BDF37CDF357B}" srcOrd="0" destOrd="0" presId="urn:microsoft.com/office/officeart/2005/8/layout/lProcess2"/>
    <dgm:cxn modelId="{594EF6AD-A530-494C-8E57-F6F5F3972DF7}" type="presOf" srcId="{6F92CEDF-8A96-FA49-B164-95533338F567}" destId="{94FB01D2-CFF6-C443-8F31-5FD7D9A8F780}" srcOrd="0" destOrd="0" presId="urn:microsoft.com/office/officeart/2005/8/layout/lProcess2"/>
    <dgm:cxn modelId="{ABA5003A-D38C-EC41-B51D-F50BEC083A88}" srcId="{5400552B-C803-5B4B-9FE2-B5284C86725C}" destId="{6F92CEDF-8A96-FA49-B164-95533338F567}" srcOrd="0" destOrd="0" parTransId="{765CA3A9-5350-8540-8B51-EF13349FC26A}" sibTransId="{B1285A3B-1DF4-304A-9679-6FC335F5A73E}"/>
    <dgm:cxn modelId="{4BBACDBB-CF0B-FE47-9404-EB6E06B2B424}" type="presOf" srcId="{5400552B-C803-5B4B-9FE2-B5284C86725C}" destId="{55632389-C0AD-304C-94EA-5B7740662CBA}" srcOrd="1" destOrd="0" presId="urn:microsoft.com/office/officeart/2005/8/layout/lProcess2"/>
    <dgm:cxn modelId="{D7415794-B35F-6540-BCB7-4F0FEFA5101B}" srcId="{5400552B-C803-5B4B-9FE2-B5284C86725C}" destId="{9772E9A2-38F4-EB48-BB38-9B28EA67412C}" srcOrd="2" destOrd="0" parTransId="{6D20CA7E-A319-8E4C-B4F2-95299142DCAF}" sibTransId="{B54C7345-5B50-7148-B216-6AF07DF13528}"/>
    <dgm:cxn modelId="{CFE25923-E36D-5646-AEB5-F2CCA1633EC5}" type="presOf" srcId="{B00AE0E0-A980-3846-AA9D-A9971290AD97}" destId="{1D50F368-6D81-9641-96C2-8A9D15D6B169}" srcOrd="0" destOrd="0" presId="urn:microsoft.com/office/officeart/2005/8/layout/lProcess2"/>
    <dgm:cxn modelId="{3C76A6AF-9E0C-7D48-8637-989C45E2C901}" type="presOf" srcId="{5400552B-C803-5B4B-9FE2-B5284C86725C}" destId="{C039FA75-2B69-7F44-A610-0EBAA5497565}" srcOrd="0" destOrd="0" presId="urn:microsoft.com/office/officeart/2005/8/layout/lProcess2"/>
    <dgm:cxn modelId="{87EBF24A-1B04-2344-B607-DFEEDF2224F8}" srcId="{B00AE0E0-A980-3846-AA9D-A9971290AD97}" destId="{5400552B-C803-5B4B-9FE2-B5284C86725C}" srcOrd="0" destOrd="0" parTransId="{4AF3A4C2-5060-614A-9FEC-6A74CEBF1286}" sibTransId="{5F0BE868-06AB-2D4D-8CE4-6E4FF43EDB4D}"/>
    <dgm:cxn modelId="{2197C48B-0614-5145-A62B-E6531832A199}" type="presOf" srcId="{E1CF70A6-9B6E-D549-8FFA-B73AACB895A6}" destId="{7136FD32-E701-9849-89D3-3048717B7DD7}" srcOrd="0" destOrd="0" presId="urn:microsoft.com/office/officeart/2005/8/layout/lProcess2"/>
    <dgm:cxn modelId="{2724B453-7C37-9E4C-99A4-86F57D728415}" type="presParOf" srcId="{1D50F368-6D81-9641-96C2-8A9D15D6B169}" destId="{E0244153-CB0F-D146-8708-29430FF3D7E0}" srcOrd="0" destOrd="0" presId="urn:microsoft.com/office/officeart/2005/8/layout/lProcess2"/>
    <dgm:cxn modelId="{AFE10B7F-C23C-514E-B02B-6A461E5EE73F}" type="presParOf" srcId="{E0244153-CB0F-D146-8708-29430FF3D7E0}" destId="{C039FA75-2B69-7F44-A610-0EBAA5497565}" srcOrd="0" destOrd="0" presId="urn:microsoft.com/office/officeart/2005/8/layout/lProcess2"/>
    <dgm:cxn modelId="{386A94FF-BC95-BB4E-84C5-DB7CE517C78C}" type="presParOf" srcId="{E0244153-CB0F-D146-8708-29430FF3D7E0}" destId="{55632389-C0AD-304C-94EA-5B7740662CBA}" srcOrd="1" destOrd="0" presId="urn:microsoft.com/office/officeart/2005/8/layout/lProcess2"/>
    <dgm:cxn modelId="{2F7BD0D4-6004-A346-9CA0-0601A07FC2F5}" type="presParOf" srcId="{E0244153-CB0F-D146-8708-29430FF3D7E0}" destId="{9059A79B-7E19-C04D-BEEC-AB923FDDF2C1}" srcOrd="2" destOrd="0" presId="urn:microsoft.com/office/officeart/2005/8/layout/lProcess2"/>
    <dgm:cxn modelId="{9B391F9B-5876-AC45-9D17-45419ABB2CA9}" type="presParOf" srcId="{9059A79B-7E19-C04D-BEEC-AB923FDDF2C1}" destId="{CBC78CF5-B4CF-474B-8A1B-7E0BB07FF8C9}" srcOrd="0" destOrd="0" presId="urn:microsoft.com/office/officeart/2005/8/layout/lProcess2"/>
    <dgm:cxn modelId="{9FA1DA6F-C6D3-594A-BDDC-8EC82D9911EF}" type="presParOf" srcId="{CBC78CF5-B4CF-474B-8A1B-7E0BB07FF8C9}" destId="{94FB01D2-CFF6-C443-8F31-5FD7D9A8F780}" srcOrd="0" destOrd="0" presId="urn:microsoft.com/office/officeart/2005/8/layout/lProcess2"/>
    <dgm:cxn modelId="{586C4CF6-3180-C34C-8D8D-85FFA4D1CAA3}" type="presParOf" srcId="{CBC78CF5-B4CF-474B-8A1B-7E0BB07FF8C9}" destId="{F38BE8D9-46B8-5642-B745-999874A429AF}" srcOrd="1" destOrd="0" presId="urn:microsoft.com/office/officeart/2005/8/layout/lProcess2"/>
    <dgm:cxn modelId="{914FD324-6FF6-7A4F-828B-B2B33FF3CDB2}" type="presParOf" srcId="{CBC78CF5-B4CF-474B-8A1B-7E0BB07FF8C9}" destId="{7136FD32-E701-9849-89D3-3048717B7DD7}" srcOrd="2" destOrd="0" presId="urn:microsoft.com/office/officeart/2005/8/layout/lProcess2"/>
    <dgm:cxn modelId="{5075B722-6792-A048-A53A-EE621D0992E2}" type="presParOf" srcId="{CBC78CF5-B4CF-474B-8A1B-7E0BB07FF8C9}" destId="{8E7C77D6-3F8D-724D-AD53-D3C7806A713F}" srcOrd="3" destOrd="0" presId="urn:microsoft.com/office/officeart/2005/8/layout/lProcess2"/>
    <dgm:cxn modelId="{AAA6ED83-E6A2-EC4A-B063-15EC37FCBE71}" type="presParOf" srcId="{CBC78CF5-B4CF-474B-8A1B-7E0BB07FF8C9}" destId="{83A141F0-8159-1B45-841F-BDF37CDF357B}" srcOrd="4"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9FA75-2B69-7F44-A610-0EBAA5497565}">
      <dsp:nvSpPr>
        <dsp:cNvPr id="0" name=""/>
        <dsp:cNvSpPr/>
      </dsp:nvSpPr>
      <dsp:spPr>
        <a:xfrm>
          <a:off x="0" y="0"/>
          <a:ext cx="2574509" cy="2565462"/>
        </a:xfrm>
        <a:prstGeom prst="roundRect">
          <a:avLst>
            <a:gd name="adj" fmla="val 10000"/>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Lato" charset="0"/>
              <a:ea typeface="Lato" charset="0"/>
              <a:cs typeface="Lato" charset="0"/>
            </a:rPr>
            <a:t>Block</a:t>
          </a:r>
          <a:endParaRPr lang="en-US" sz="2000" kern="1200" dirty="0">
            <a:latin typeface="Lato" charset="0"/>
            <a:ea typeface="Lato" charset="0"/>
            <a:cs typeface="Lato" charset="0"/>
          </a:endParaRPr>
        </a:p>
      </dsp:txBody>
      <dsp:txXfrm>
        <a:off x="0" y="0"/>
        <a:ext cx="2574509" cy="769638"/>
      </dsp:txXfrm>
    </dsp:sp>
    <dsp:sp modelId="{7136FD32-E701-9849-89D3-3048717B7DD7}">
      <dsp:nvSpPr>
        <dsp:cNvPr id="0" name=""/>
        <dsp:cNvSpPr/>
      </dsp:nvSpPr>
      <dsp:spPr>
        <a:xfrm>
          <a:off x="271314" y="1048461"/>
          <a:ext cx="2059607" cy="317051"/>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en-US" sz="1600" kern="1200" dirty="0" smtClean="0">
              <a:latin typeface="Lato" charset="0"/>
              <a:ea typeface="Lato" charset="0"/>
              <a:cs typeface="Lato" charset="0"/>
            </a:rPr>
            <a:t>A set of TXs</a:t>
          </a:r>
          <a:endParaRPr lang="en-US" sz="1600" kern="1200" dirty="0">
            <a:latin typeface="Lato" charset="0"/>
            <a:ea typeface="Lato" charset="0"/>
            <a:cs typeface="Lato" charset="0"/>
          </a:endParaRPr>
        </a:p>
      </dsp:txBody>
      <dsp:txXfrm>
        <a:off x="280600" y="1057747"/>
        <a:ext cx="2041035" cy="298479"/>
      </dsp:txXfrm>
    </dsp:sp>
    <dsp:sp modelId="{552D20AA-81A6-BD44-AE61-8EBCB9917863}">
      <dsp:nvSpPr>
        <dsp:cNvPr id="0" name=""/>
        <dsp:cNvSpPr/>
      </dsp:nvSpPr>
      <dsp:spPr>
        <a:xfrm>
          <a:off x="271252" y="624188"/>
          <a:ext cx="2059607" cy="384278"/>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en-US" sz="1600" kern="1200" dirty="0" smtClean="0">
              <a:latin typeface="Lato" charset="0"/>
              <a:ea typeface="Lato" charset="0"/>
              <a:cs typeface="Lato" charset="0"/>
            </a:rPr>
            <a:t>Previous block</a:t>
          </a:r>
          <a:endParaRPr lang="en-US" sz="1600" kern="1200" dirty="0">
            <a:latin typeface="Lato" charset="0"/>
            <a:ea typeface="Lato" charset="0"/>
            <a:cs typeface="Lato" charset="0"/>
          </a:endParaRPr>
        </a:p>
      </dsp:txBody>
      <dsp:txXfrm>
        <a:off x="282507" y="635443"/>
        <a:ext cx="2037097" cy="361768"/>
      </dsp:txXfrm>
    </dsp:sp>
    <dsp:sp modelId="{C5C6F2DB-0302-2B41-8EE4-058E4FD7B975}">
      <dsp:nvSpPr>
        <dsp:cNvPr id="0" name=""/>
        <dsp:cNvSpPr/>
      </dsp:nvSpPr>
      <dsp:spPr>
        <a:xfrm>
          <a:off x="271272" y="1420038"/>
          <a:ext cx="2059607" cy="308352"/>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en-US" sz="1600" kern="1200" dirty="0" smtClean="0">
              <a:latin typeface="Lato" charset="0"/>
              <a:ea typeface="Lato" charset="0"/>
              <a:cs typeface="Lato" charset="0"/>
            </a:rPr>
            <a:t>New State Root</a:t>
          </a:r>
          <a:endParaRPr lang="en-US" sz="1600" kern="1200" dirty="0">
            <a:latin typeface="Lato" charset="0"/>
            <a:ea typeface="Lato" charset="0"/>
            <a:cs typeface="Lato" charset="0"/>
          </a:endParaRPr>
        </a:p>
      </dsp:txBody>
      <dsp:txXfrm>
        <a:off x="280303" y="1429069"/>
        <a:ext cx="2041545" cy="290290"/>
      </dsp:txXfrm>
    </dsp:sp>
    <dsp:sp modelId="{5943EDE1-B6A4-A44F-A4F5-A3E0D05A1942}">
      <dsp:nvSpPr>
        <dsp:cNvPr id="0" name=""/>
        <dsp:cNvSpPr/>
      </dsp:nvSpPr>
      <dsp:spPr>
        <a:xfrm>
          <a:off x="258709" y="1784970"/>
          <a:ext cx="2059607" cy="320048"/>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en-US" sz="1600" kern="1200" dirty="0" smtClean="0">
              <a:latin typeface="Lato" charset="0"/>
              <a:ea typeface="Lato" charset="0"/>
              <a:cs typeface="Lato" charset="0"/>
            </a:rPr>
            <a:t>Receipt Root</a:t>
          </a:r>
          <a:endParaRPr lang="en-US" sz="1600" kern="1200" dirty="0">
            <a:latin typeface="Lato" charset="0"/>
            <a:ea typeface="Lato" charset="0"/>
            <a:cs typeface="Lato" charset="0"/>
          </a:endParaRPr>
        </a:p>
      </dsp:txBody>
      <dsp:txXfrm>
        <a:off x="268083" y="1794344"/>
        <a:ext cx="2040859" cy="301300"/>
      </dsp:txXfrm>
    </dsp:sp>
    <dsp:sp modelId="{8CB167BB-5C54-DC47-B40C-FCC3A6031FFD}">
      <dsp:nvSpPr>
        <dsp:cNvPr id="0" name=""/>
        <dsp:cNvSpPr/>
      </dsp:nvSpPr>
      <dsp:spPr>
        <a:xfrm>
          <a:off x="258709" y="2172411"/>
          <a:ext cx="2059607" cy="283704"/>
        </a:xfrm>
        <a:prstGeom prst="roundRect">
          <a:avLst>
            <a:gd name="adj" fmla="val 10000"/>
          </a:avLst>
        </a:prstGeom>
        <a:solidFill>
          <a:schemeClr val="tx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0640" tIns="30480" rIns="40640" bIns="30480" numCol="1" spcCol="1270" anchor="ctr" anchorCtr="0">
          <a:noAutofit/>
        </a:bodyPr>
        <a:lstStyle/>
        <a:p>
          <a:pPr lvl="0" algn="l" defTabSz="711200">
            <a:lnSpc>
              <a:spcPct val="90000"/>
            </a:lnSpc>
            <a:spcBef>
              <a:spcPct val="0"/>
            </a:spcBef>
            <a:spcAft>
              <a:spcPct val="35000"/>
            </a:spcAft>
          </a:pPr>
          <a:r>
            <a:rPr lang="en-US" sz="1600" kern="1200" dirty="0" smtClean="0">
              <a:latin typeface="Lato" charset="0"/>
              <a:ea typeface="Lato" charset="0"/>
              <a:cs typeface="Lato" charset="0"/>
            </a:rPr>
            <a:t>Nonce</a:t>
          </a:r>
          <a:endParaRPr lang="en-US" sz="1600" kern="1200" dirty="0">
            <a:latin typeface="Lato" charset="0"/>
            <a:ea typeface="Lato" charset="0"/>
            <a:cs typeface="Lato" charset="0"/>
          </a:endParaRPr>
        </a:p>
      </dsp:txBody>
      <dsp:txXfrm>
        <a:off x="267018" y="2180720"/>
        <a:ext cx="2042989" cy="267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9FA75-2B69-7F44-A610-0EBAA5497565}">
      <dsp:nvSpPr>
        <dsp:cNvPr id="0" name=""/>
        <dsp:cNvSpPr/>
      </dsp:nvSpPr>
      <dsp:spPr>
        <a:xfrm>
          <a:off x="0" y="0"/>
          <a:ext cx="1998910" cy="1994201"/>
        </a:xfrm>
        <a:prstGeom prst="roundRect">
          <a:avLst>
            <a:gd name="adj" fmla="val 10000"/>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Lato" charset="0"/>
              <a:ea typeface="Lato" charset="0"/>
              <a:cs typeface="Lato" charset="0"/>
            </a:rPr>
            <a:t>Block</a:t>
          </a:r>
          <a:endParaRPr lang="en-US" sz="2400" kern="1200" dirty="0">
            <a:latin typeface="Lato" charset="0"/>
            <a:ea typeface="Lato" charset="0"/>
            <a:cs typeface="Lato" charset="0"/>
          </a:endParaRPr>
        </a:p>
      </dsp:txBody>
      <dsp:txXfrm>
        <a:off x="0" y="0"/>
        <a:ext cx="1998910" cy="598260"/>
      </dsp:txXfrm>
    </dsp:sp>
    <dsp:sp modelId="{94FB01D2-CFF6-C443-8F31-5FD7D9A8F780}">
      <dsp:nvSpPr>
        <dsp:cNvPr id="0" name=""/>
        <dsp:cNvSpPr/>
      </dsp:nvSpPr>
      <dsp:spPr>
        <a:xfrm>
          <a:off x="201649" y="598430"/>
          <a:ext cx="1597562" cy="391780"/>
        </a:xfrm>
        <a:prstGeom prst="roundRect">
          <a:avLst>
            <a:gd name="adj" fmla="val 10000"/>
          </a:avLst>
        </a:prstGeom>
        <a:solidFill>
          <a:srgbClr val="8EB4E3"/>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latin typeface="Lato" charset="0"/>
              <a:ea typeface="Lato" charset="0"/>
              <a:cs typeface="Lato" charset="0"/>
            </a:rPr>
            <a:t>Random TXs</a:t>
          </a:r>
          <a:endParaRPr lang="en-US" sz="1400" kern="1200" dirty="0">
            <a:latin typeface="Lato" charset="0"/>
            <a:ea typeface="Lato" charset="0"/>
            <a:cs typeface="Lato" charset="0"/>
          </a:endParaRPr>
        </a:p>
      </dsp:txBody>
      <dsp:txXfrm>
        <a:off x="213124" y="609905"/>
        <a:ext cx="1574612" cy="368830"/>
      </dsp:txXfrm>
    </dsp:sp>
    <dsp:sp modelId="{7136FD32-E701-9849-89D3-3048717B7DD7}">
      <dsp:nvSpPr>
        <dsp:cNvPr id="0" name=""/>
        <dsp:cNvSpPr/>
      </dsp:nvSpPr>
      <dsp:spPr>
        <a:xfrm>
          <a:off x="201649" y="1050485"/>
          <a:ext cx="1597562" cy="39178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err="1" smtClean="0">
              <a:latin typeface="Lato" charset="0"/>
              <a:ea typeface="Lato" charset="0"/>
              <a:cs typeface="Lato" charset="0"/>
            </a:rPr>
            <a:t>SubmitSolution</a:t>
          </a:r>
          <a:endParaRPr lang="en-US" sz="1400" kern="1200" dirty="0">
            <a:latin typeface="Lato" charset="0"/>
            <a:ea typeface="Lato" charset="0"/>
            <a:cs typeface="Lato" charset="0"/>
          </a:endParaRPr>
        </a:p>
      </dsp:txBody>
      <dsp:txXfrm>
        <a:off x="213124" y="1061960"/>
        <a:ext cx="1574612" cy="368830"/>
      </dsp:txXfrm>
    </dsp:sp>
    <dsp:sp modelId="{83A141F0-8159-1B45-841F-BDF37CDF357B}">
      <dsp:nvSpPr>
        <dsp:cNvPr id="0" name=""/>
        <dsp:cNvSpPr/>
      </dsp:nvSpPr>
      <dsp:spPr>
        <a:xfrm>
          <a:off x="201649" y="1502539"/>
          <a:ext cx="1597562" cy="391780"/>
        </a:xfrm>
        <a:prstGeom prst="roundRect">
          <a:avLst>
            <a:gd name="adj" fmla="val 10000"/>
          </a:avLst>
        </a:prstGeom>
        <a:solidFill>
          <a:srgbClr val="003D7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latin typeface="Lato" charset="0"/>
              <a:ea typeface="Lato" charset="0"/>
              <a:cs typeface="Lato" charset="0"/>
            </a:rPr>
            <a:t>Other TXs</a:t>
          </a:r>
          <a:endParaRPr lang="en-US" sz="2000" kern="1200" dirty="0">
            <a:latin typeface="Lato" charset="0"/>
            <a:ea typeface="Lato" charset="0"/>
            <a:cs typeface="Lato" charset="0"/>
          </a:endParaRPr>
        </a:p>
      </dsp:txBody>
      <dsp:txXfrm>
        <a:off x="213124" y="1514014"/>
        <a:ext cx="1574612" cy="3688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39FA75-2B69-7F44-A610-0EBAA5497565}">
      <dsp:nvSpPr>
        <dsp:cNvPr id="0" name=""/>
        <dsp:cNvSpPr/>
      </dsp:nvSpPr>
      <dsp:spPr>
        <a:xfrm>
          <a:off x="0" y="0"/>
          <a:ext cx="2000861" cy="1994201"/>
        </a:xfrm>
        <a:prstGeom prst="roundRect">
          <a:avLst>
            <a:gd name="adj" fmla="val 10000"/>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latin typeface="Lato" charset="0"/>
              <a:ea typeface="Lato" charset="0"/>
              <a:cs typeface="Lato" charset="0"/>
            </a:rPr>
            <a:t>Block</a:t>
          </a:r>
          <a:endParaRPr lang="en-US" sz="2000" kern="1200" dirty="0">
            <a:latin typeface="Lato" charset="0"/>
            <a:ea typeface="Lato" charset="0"/>
            <a:cs typeface="Lato" charset="0"/>
          </a:endParaRPr>
        </a:p>
      </dsp:txBody>
      <dsp:txXfrm>
        <a:off x="0" y="0"/>
        <a:ext cx="2000861" cy="598260"/>
      </dsp:txXfrm>
    </dsp:sp>
    <dsp:sp modelId="{94FB01D2-CFF6-C443-8F31-5FD7D9A8F780}">
      <dsp:nvSpPr>
        <dsp:cNvPr id="0" name=""/>
        <dsp:cNvSpPr/>
      </dsp:nvSpPr>
      <dsp:spPr>
        <a:xfrm>
          <a:off x="200086" y="598430"/>
          <a:ext cx="1600688" cy="391780"/>
        </a:xfrm>
        <a:prstGeom prst="roundRect">
          <a:avLst>
            <a:gd name="adj" fmla="val 10000"/>
          </a:avLst>
        </a:prstGeom>
        <a:solidFill>
          <a:srgbClr val="FF00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err="1" smtClean="0">
              <a:latin typeface="Lato" charset="0"/>
              <a:ea typeface="Lato" charset="0"/>
              <a:cs typeface="Lato" charset="0"/>
            </a:rPr>
            <a:t>UpdateReward</a:t>
          </a:r>
          <a:r>
            <a:rPr lang="en-US" sz="1400" kern="1200" dirty="0" smtClean="0">
              <a:latin typeface="Lato" charset="0"/>
              <a:ea typeface="Lato" charset="0"/>
              <a:cs typeface="Lato" charset="0"/>
            </a:rPr>
            <a:t> = 0</a:t>
          </a:r>
          <a:endParaRPr lang="en-US" sz="1400" kern="1200" dirty="0">
            <a:latin typeface="Lato" charset="0"/>
            <a:ea typeface="Lato" charset="0"/>
            <a:cs typeface="Lato" charset="0"/>
          </a:endParaRPr>
        </a:p>
      </dsp:txBody>
      <dsp:txXfrm>
        <a:off x="211561" y="609905"/>
        <a:ext cx="1577738" cy="368830"/>
      </dsp:txXfrm>
    </dsp:sp>
    <dsp:sp modelId="{7136FD32-E701-9849-89D3-3048717B7DD7}">
      <dsp:nvSpPr>
        <dsp:cNvPr id="0" name=""/>
        <dsp:cNvSpPr/>
      </dsp:nvSpPr>
      <dsp:spPr>
        <a:xfrm>
          <a:off x="200086" y="1050485"/>
          <a:ext cx="1600688" cy="391780"/>
        </a:xfrm>
        <a:prstGeom prst="roundRect">
          <a:avLst>
            <a:gd name="adj" fmla="val 10000"/>
          </a:avLst>
        </a:prstGeom>
        <a:solidFill>
          <a:schemeClr val="accent6"/>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err="1" smtClean="0">
              <a:latin typeface="Lato" charset="0"/>
              <a:ea typeface="Lato" charset="0"/>
              <a:cs typeface="Lato" charset="0"/>
            </a:rPr>
            <a:t>SubmitSolution</a:t>
          </a:r>
          <a:endParaRPr lang="en-US" sz="1400" kern="1200" dirty="0">
            <a:latin typeface="Lato" charset="0"/>
            <a:ea typeface="Lato" charset="0"/>
            <a:cs typeface="Lato" charset="0"/>
          </a:endParaRPr>
        </a:p>
      </dsp:txBody>
      <dsp:txXfrm>
        <a:off x="211561" y="1061960"/>
        <a:ext cx="1577738" cy="368830"/>
      </dsp:txXfrm>
    </dsp:sp>
    <dsp:sp modelId="{83A141F0-8159-1B45-841F-BDF37CDF357B}">
      <dsp:nvSpPr>
        <dsp:cNvPr id="0" name=""/>
        <dsp:cNvSpPr/>
      </dsp:nvSpPr>
      <dsp:spPr>
        <a:xfrm>
          <a:off x="200086" y="1502539"/>
          <a:ext cx="1600688" cy="391780"/>
        </a:xfrm>
        <a:prstGeom prst="roundRect">
          <a:avLst>
            <a:gd name="adj" fmla="val 10000"/>
          </a:avLst>
        </a:prstGeom>
        <a:solidFill>
          <a:srgbClr val="003D7C"/>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lang="en-US" sz="1400" kern="1200" dirty="0" smtClean="0">
              <a:latin typeface="Lato" charset="0"/>
              <a:ea typeface="Lato" charset="0"/>
              <a:cs typeface="Lato" charset="0"/>
            </a:rPr>
            <a:t>Other TXs</a:t>
          </a:r>
          <a:endParaRPr lang="en-US" sz="2000" kern="1200" dirty="0">
            <a:latin typeface="Lato" charset="0"/>
            <a:ea typeface="Lato" charset="0"/>
            <a:cs typeface="Lato" charset="0"/>
          </a:endParaRPr>
        </a:p>
      </dsp:txBody>
      <dsp:txXfrm>
        <a:off x="211561" y="1514014"/>
        <a:ext cx="1577738" cy="36883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2.wmf"/><Relationship Id="rId4" Type="http://schemas.openxmlformats.org/officeDocument/2006/relationships/image" Target="../media/image43.wmf"/><Relationship Id="rId5" Type="http://schemas.openxmlformats.org/officeDocument/2006/relationships/image" Target="../media/image44.wmf"/><Relationship Id="rId6" Type="http://schemas.openxmlformats.org/officeDocument/2006/relationships/image" Target="../media/image45.wmf"/><Relationship Id="rId7" Type="http://schemas.openxmlformats.org/officeDocument/2006/relationships/image" Target="../media/image46.wmf"/><Relationship Id="rId8" Type="http://schemas.openxmlformats.org/officeDocument/2006/relationships/image" Target="../media/image47.wmf"/><Relationship Id="rId9" Type="http://schemas.openxmlformats.org/officeDocument/2006/relationships/image" Target="../media/image48.wmf"/><Relationship Id="rId1" Type="http://schemas.openxmlformats.org/officeDocument/2006/relationships/image" Target="../media/image40.wmf"/><Relationship Id="rId2"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B54CD4B-5795-7145-9450-556AA17EA99D}" type="datetimeFigureOut">
              <a:rPr lang="en-US" smtClean="0"/>
              <a:t>16/1/17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1CBEA7-A100-1747-9E4A-75882C98E4A3}" type="slidenum">
              <a:rPr lang="en-US" smtClean="0"/>
              <a:t>‹#›</a:t>
            </a:fld>
            <a:endParaRPr lang="en-US"/>
          </a:p>
        </p:txBody>
      </p:sp>
    </p:spTree>
    <p:extLst>
      <p:ext uri="{BB962C8B-B14F-4D97-AF65-F5344CB8AC3E}">
        <p14:creationId xmlns:p14="http://schemas.microsoft.com/office/powerpoint/2010/main" val="27621581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43F3D82-66E6-EF44-8BCE-F53F7873951C}" type="datetimeFigureOut">
              <a:rPr lang="en-US" smtClean="0"/>
              <a:t>15/1/17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20A892-7116-B344-8D4D-1018B4EF735D}" type="slidenum">
              <a:rPr lang="en-US" smtClean="0"/>
              <a:t>‹#›</a:t>
            </a:fld>
            <a:endParaRPr lang="en-US"/>
          </a:p>
        </p:txBody>
      </p:sp>
    </p:spTree>
    <p:extLst>
      <p:ext uri="{BB962C8B-B14F-4D97-AF65-F5344CB8AC3E}">
        <p14:creationId xmlns:p14="http://schemas.microsoft.com/office/powerpoint/2010/main" val="1189327066"/>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Shape 2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0" name="Shape 21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Shape 2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9" name="Shape 2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 dirty="0" smtClean="0">
                <a:sym typeface="Ubuntu"/>
              </a:rPr>
              <a:t>Asset issuance, crowdfunding, domain registration, title registration, gambling, prediction markets, internet of things, voting, hundreds of applications!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1" name="Shape 2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9" name="Shape 2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Finally, let us consider the vulnerability popularized by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contract we briefly covered at the beginning. This has been the single largest instance of a smart contract bug - in terms of monetary loss - with the amount lost from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being larger than all the discovered possible losses of all the other bugs </a:t>
            </a:r>
            <a:r>
              <a:rPr lang="en-US" sz="1200" b="0" i="1" kern="1200" dirty="0" smtClean="0">
                <a:solidFill>
                  <a:schemeClr val="tx1"/>
                </a:solidFill>
                <a:effectLst/>
                <a:latin typeface="+mn-lt"/>
                <a:ea typeface="+mn-ea"/>
                <a:cs typeface="+mn-cs"/>
              </a:rPr>
              <a:t>combined</a:t>
            </a:r>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Let us see how it works. Consider the snippet of code we saw earlier. This particular piece of code is quite self-explanatory. A transfer event is registered to the blockchain, after which a reward is withdrawn and the contracts internal balances are updated. However, the issue is in the </a:t>
            </a:r>
            <a:r>
              <a:rPr lang="en-US" sz="1200" b="0" i="0" kern="1200" dirty="0" err="1" smtClean="0">
                <a:solidFill>
                  <a:schemeClr val="tx1"/>
                </a:solidFill>
                <a:effectLst/>
                <a:latin typeface="+mn-lt"/>
                <a:ea typeface="+mn-ea"/>
                <a:cs typeface="+mn-cs"/>
              </a:rPr>
              <a:t>payOut</a:t>
            </a:r>
            <a:r>
              <a:rPr lang="en-US" sz="1200" b="0" i="0" kern="1200" dirty="0" smtClean="0">
                <a:solidFill>
                  <a:schemeClr val="tx1"/>
                </a:solidFill>
                <a:effectLst/>
                <a:latin typeface="+mn-lt"/>
                <a:ea typeface="+mn-ea"/>
                <a:cs typeface="+mn-cs"/>
              </a:rPr>
              <a:t> function, which is called by </a:t>
            </a:r>
            <a:r>
              <a:rPr lang="en-US" sz="1200" b="0" i="0" kern="1200" dirty="0" err="1" smtClean="0">
                <a:solidFill>
                  <a:schemeClr val="tx1"/>
                </a:solidFill>
                <a:effectLst/>
                <a:latin typeface="+mn-lt"/>
                <a:ea typeface="+mn-ea"/>
                <a:cs typeface="+mn-cs"/>
              </a:rPr>
              <a:t>withdrawReward</a:t>
            </a:r>
            <a:r>
              <a:rPr lang="en-US" sz="1200" b="0" i="0" kern="120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 and we will </a:t>
            </a:r>
            <a:r>
              <a:rPr lang="en-US" sz="1200" b="0" i="0" kern="1200" baseline="0" dirty="0" err="1" smtClean="0">
                <a:solidFill>
                  <a:schemeClr val="tx1"/>
                </a:solidFill>
                <a:effectLst/>
                <a:latin typeface="+mn-lt"/>
                <a:ea typeface="+mn-ea"/>
                <a:cs typeface="+mn-cs"/>
              </a:rPr>
              <a:t>analyse</a:t>
            </a:r>
            <a:r>
              <a:rPr lang="en-US" sz="1200" b="0" i="0" kern="1200" baseline="0" dirty="0" smtClean="0">
                <a:solidFill>
                  <a:schemeClr val="tx1"/>
                </a:solidFill>
                <a:effectLst/>
                <a:latin typeface="+mn-lt"/>
                <a:ea typeface="+mn-ea"/>
                <a:cs typeface="+mn-cs"/>
              </a:rPr>
              <a:t> this in detail.</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recipient contract is called with the Ether value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which is at the root of this vulnerability. When a call is made, the recipient contract is executed, and control does not return to the calling contract until is it complete.</a:t>
            </a:r>
          </a:p>
          <a:p>
            <a:r>
              <a:rPr lang="en-US" sz="1200" b="0" i="0" kern="1200" dirty="0" smtClean="0">
                <a:solidFill>
                  <a:schemeClr val="tx1"/>
                </a:solidFill>
                <a:effectLst/>
                <a:latin typeface="+mn-lt"/>
                <a:ea typeface="+mn-ea"/>
                <a:cs typeface="+mn-cs"/>
              </a:rPr>
              <a:t>Now let's consider what happens here. When a call is made, the contract sends the payment to a receiving contract along with it's remaining fuel for computation which the receiving contract can use to perform some function. After this, control returns to the calling contract, and the balances are updated. However, if the contract were malicious, it could reenter the caller to re-execute the original call and double the payout - this will be valid since the balances have not been updated yet. In fact, this can repeated as many times as needed until the</a:t>
            </a:r>
            <a:r>
              <a:rPr lang="en-US" sz="1200" b="0" i="0" kern="1200" baseline="0" dirty="0" smtClean="0">
                <a:solidFill>
                  <a:schemeClr val="tx1"/>
                </a:solidFill>
                <a:effectLst/>
                <a:latin typeface="+mn-lt"/>
                <a:ea typeface="+mn-ea"/>
                <a:cs typeface="+mn-cs"/>
              </a:rPr>
              <a:t> call is exhausted</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This occurs partly because the developer is often unaware of the distinction between a function call and a contract call, as well as the difference between a SEND and a CALL. Intending to send a payment to another contract, he is unaware that the receiving contract may begin executing code that can take advantage of the intermediate state of the calling contract.</a:t>
            </a:r>
          </a:p>
          <a:p>
            <a:r>
              <a:rPr lang="en-US" sz="1200" b="0" i="0" kern="1200" dirty="0" smtClean="0">
                <a:solidFill>
                  <a:schemeClr val="tx1"/>
                </a:solidFill>
                <a:effectLst/>
                <a:latin typeface="+mn-lt"/>
                <a:ea typeface="+mn-ea"/>
                <a:cs typeface="+mn-cs"/>
              </a:rPr>
              <a:t>This is the attack that crippled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and enabled the attacker to siphon millions out of the contract. It tells us that large </a:t>
            </a:r>
            <a:r>
              <a:rPr lang="en-US" sz="1200" b="0" i="0" kern="1200" dirty="0" err="1" smtClean="0">
                <a:solidFill>
                  <a:schemeClr val="tx1"/>
                </a:solidFill>
                <a:effectLst/>
                <a:latin typeface="+mn-lt"/>
                <a:ea typeface="+mn-ea"/>
                <a:cs typeface="+mn-cs"/>
              </a:rPr>
              <a:t>decentralised</a:t>
            </a:r>
            <a:r>
              <a:rPr lang="en-US" sz="1200" b="0" i="0" kern="1200" dirty="0" smtClean="0">
                <a:solidFill>
                  <a:schemeClr val="tx1"/>
                </a:solidFill>
                <a:effectLst/>
                <a:latin typeface="+mn-lt"/>
                <a:ea typeface="+mn-ea"/>
                <a:cs typeface="+mn-cs"/>
              </a:rPr>
              <a:t> contracts such as </a:t>
            </a:r>
            <a:r>
              <a:rPr lang="en-US" sz="1200" b="0" i="0" kern="1200" dirty="0" err="1" smtClean="0">
                <a:solidFill>
                  <a:schemeClr val="tx1"/>
                </a:solidFill>
                <a:effectLst/>
                <a:latin typeface="+mn-lt"/>
                <a:ea typeface="+mn-ea"/>
                <a:cs typeface="+mn-cs"/>
              </a:rPr>
              <a:t>theDAO</a:t>
            </a:r>
            <a:r>
              <a:rPr lang="en-US" sz="1200" b="0" i="0" kern="1200" dirty="0" smtClean="0">
                <a:solidFill>
                  <a:schemeClr val="tx1"/>
                </a:solidFill>
                <a:effectLst/>
                <a:latin typeface="+mn-lt"/>
                <a:ea typeface="+mn-ea"/>
                <a:cs typeface="+mn-cs"/>
              </a:rPr>
              <a:t> are even more vulnerable to the semantic gaps and lack of understanding, further emphasizing the need for an automated pre-deployment testing.</a:t>
            </a: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65C4C2E-A4AE-534E-947C-647AFDE9F8E3}" type="slidenum">
              <a:rPr lang="en-US" smtClean="0"/>
              <a:t>72</a:t>
            </a:fld>
            <a:endParaRPr lang="en-US"/>
          </a:p>
        </p:txBody>
      </p:sp>
    </p:spTree>
    <p:extLst>
      <p:ext uri="{BB962C8B-B14F-4D97-AF65-F5344CB8AC3E}">
        <p14:creationId xmlns:p14="http://schemas.microsoft.com/office/powerpoint/2010/main" val="1487347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5A62D26-392E-457A-A516-7F77A843260B}" type="slidenum">
              <a:rPr lang="en-US" smtClean="0"/>
              <a:pPr/>
              <a:t>79</a:t>
            </a:fld>
            <a:endParaRPr lang="en-US"/>
          </a:p>
        </p:txBody>
      </p:sp>
    </p:spTree>
    <p:extLst>
      <p:ext uri="{BB962C8B-B14F-4D97-AF65-F5344CB8AC3E}">
        <p14:creationId xmlns:p14="http://schemas.microsoft.com/office/powerpoint/2010/main" val="2433477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9AE5986-BDD3-0544-A6AE-190745CB0108}" type="datetime1">
              <a:rPr lang="en-SG" smtClean="0"/>
              <a:t>16/1/17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23824049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3A8E35-6C8C-BB40-A414-1400680136CA}" type="datetime1">
              <a:rPr lang="en-SG" smtClean="0"/>
              <a:t>16/1/17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466800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80"/>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0D042C-D854-5B47-8D49-DC76196E47D1}" type="datetime1">
              <a:rPr lang="en-SG" smtClean="0"/>
              <a:t>16/1/17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515614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6" y="445028"/>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6"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63"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4001358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5D50FE-2756-4046-BF2E-9BDBCA240D0A}" type="datetime1">
              <a:rPr lang="en-SG" smtClean="0"/>
              <a:t>16/1/17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6492448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CDE50A-B58C-4F41-8BD7-B218F99B17EE}" type="datetime1">
              <a:rPr lang="en-SG" smtClean="0"/>
              <a:t>16/1/17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444849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2AEA8AE-2F51-2B48-B971-522B5D1FE244}" type="datetime1">
              <a:rPr lang="en-SG" smtClean="0"/>
              <a:t>16/1/17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289846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2"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7C8B2B-F3C8-3441-8943-FF3731CC9D9E}" type="datetime1">
              <a:rPr lang="en-SG" smtClean="0"/>
              <a:t>16/1/17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2219923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352AED6-3CD4-8F44-AE6A-74EFAC72DD69}" type="datetime1">
              <a:rPr lang="en-SG" smtClean="0"/>
              <a:t>16/1/17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278276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BEFF5C-5721-EA47-87CF-718C631AA918}" type="datetime1">
              <a:rPr lang="en-SG" smtClean="0"/>
              <a:t>16/1/17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17091412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7"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D10F7B-A96A-474E-B82D-1C0225AA3C20}" type="datetime1">
              <a:rPr lang="en-SG" smtClean="0"/>
              <a:t>16/1/17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4816870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E72639-73BD-1444-A64F-63CB082B41F0}" type="datetime1">
              <a:rPr lang="en-SG" smtClean="0"/>
              <a:t>16/1/17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44D6E56-4DDB-5448-B544-C1B1DCC2E384}" type="slidenum">
              <a:rPr lang="en-US" smtClean="0"/>
              <a:t>‹#›</a:t>
            </a:fld>
            <a:endParaRPr lang="en-US"/>
          </a:p>
        </p:txBody>
      </p:sp>
    </p:spTree>
    <p:extLst>
      <p:ext uri="{BB962C8B-B14F-4D97-AF65-F5344CB8AC3E}">
        <p14:creationId xmlns:p14="http://schemas.microsoft.com/office/powerpoint/2010/main" val="3795812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38541"/>
            <a:ext cx="8229600" cy="715664"/>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000322"/>
            <a:ext cx="8229600" cy="359430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E556D99-44A1-1E43-9BB0-160E93B13B9F}" type="datetime1">
              <a:rPr lang="en-SG" smtClean="0"/>
              <a:t>16/1/17</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C44D6E56-4DDB-5448-B544-C1B1DCC2E384}" type="slidenum">
              <a:rPr lang="en-US" smtClean="0"/>
              <a:t>‹#›</a:t>
            </a:fld>
            <a:endParaRPr lang="en-US"/>
          </a:p>
        </p:txBody>
      </p:sp>
    </p:spTree>
    <p:extLst>
      <p:ext uri="{BB962C8B-B14F-4D97-AF65-F5344CB8AC3E}">
        <p14:creationId xmlns:p14="http://schemas.microsoft.com/office/powerpoint/2010/main" val="3563482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jpe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5"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gavwood.com/paper.pdf"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btcrelay.or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reddit.com/r/dogecoin/comments/3xc0co/dogeethereum_twoway_peg_i_wrote_up_an/" TargetMode="External"/><Relationship Id="rId3" Type="http://schemas.openxmlformats.org/officeDocument/2006/relationships/hyperlink" Target="https://github.com/chriseth/scrypt-interactiv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hyperlink" Target="smartpool.io"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hyperlink" Target="http://www.oraclize.it/" TargetMode="External"/><Relationship Id="rId4" Type="http://schemas.openxmlformats.org/officeDocument/2006/relationships/hyperlink" Target="https://www.augur.net/" TargetMode="External"/><Relationship Id="rId5" Type="http://schemas.openxmlformats.org/officeDocument/2006/relationships/hyperlink" Target="https://gnosis.pm/" TargetMode="External"/><Relationship Id="rId1" Type="http://schemas.openxmlformats.org/officeDocument/2006/relationships/slideLayout" Target="../slideLayouts/slideLayout2.xml"/><Relationship Id="rId2" Type="http://schemas.openxmlformats.org/officeDocument/2006/relationships/hyperlink" Target="https://eprint.iacr.org/2016/168"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Computer_progra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cseweb.ucsd.edu/~smeiklejohn/files/imc13.pdf"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z.cash/blog/zksnarks-in-ethereum.html" TargetMode="External"/><Relationship Id="rId4" Type="http://schemas.openxmlformats.org/officeDocument/2006/relationships/hyperlink" Target="https://blog.ethereum.org/2016/03/05/serenity-poc2/" TargetMode="External"/><Relationship Id="rId5"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hyperlink" Target="http://oblivm.com/hawk/"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hackingdistributed.com/2016/12/22/scaling-bitcoin-with-secure-hardware/" TargetMode="External"/><Relationship Id="rId3" Type="http://schemas.openxmlformats.org/officeDocument/2006/relationships/image" Target="../media/image1.png"/></Relationships>
</file>

<file path=ppt/slides/_rels/slide66.xml.rels><?xml version="1.0" encoding="UTF-8" standalone="yes"?>
<Relationships xmlns="http://schemas.openxmlformats.org/package/2006/relationships"><Relationship Id="rId3" Type="http://schemas.openxmlformats.org/officeDocument/2006/relationships/hyperlink" Target="http://hackingdistributed.com/2016/07/13/reentrancy-woes/" TargetMode="External"/><Relationship Id="rId4" Type="http://schemas.openxmlformats.org/officeDocument/2006/relationships/image" Target="../media/image35.png"/><Relationship Id="rId5" Type="http://schemas.openxmlformats.org/officeDocument/2006/relationships/image" Target="../media/image36.jpg"/><Relationship Id="rId1" Type="http://schemas.openxmlformats.org/officeDocument/2006/relationships/slideLayout" Target="../slideLayouts/slideLayout2.xml"/><Relationship Id="rId2" Type="http://schemas.openxmlformats.org/officeDocument/2006/relationships/hyperlink" Target="http://www.comp.nus.edu.sg/~loiluu/papers/oyente.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25.png"/><Relationship Id="rId8" Type="http://schemas.openxmlformats.org/officeDocument/2006/relationships/image" Target="../media/image37.jp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39.jp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ConsenSys/truffle" TargetMode="External"/><Relationship Id="rId4" Type="http://schemas.openxmlformats.org/officeDocument/2006/relationships/hyperlink" Target="https://github.com/pirapira/eth-isabelle" TargetMode="External"/><Relationship Id="rId5" Type="http://schemas.openxmlformats.org/officeDocument/2006/relationships/hyperlink" Target="https://forum.ethereum.org/discussion/3779/formal-verification-for-solidity-contracts" TargetMode="External"/><Relationship Id="rId1" Type="http://schemas.openxmlformats.org/officeDocument/2006/relationships/slideLayout" Target="../slideLayouts/slideLayout2.xml"/><Relationship Id="rId2" Type="http://schemas.openxmlformats.org/officeDocument/2006/relationships/hyperlink" Target="https://github.com/ethereum/oyent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9" Type="http://schemas.openxmlformats.org/officeDocument/2006/relationships/image" Target="../media/image42.wmf"/><Relationship Id="rId20" Type="http://schemas.openxmlformats.org/officeDocument/2006/relationships/image" Target="../media/image47.wmf"/><Relationship Id="rId21" Type="http://schemas.openxmlformats.org/officeDocument/2006/relationships/oleObject" Target="../embeddings/oleObject10.bin"/><Relationship Id="rId22" Type="http://schemas.openxmlformats.org/officeDocument/2006/relationships/image" Target="../media/image48.wmf"/><Relationship Id="rId23" Type="http://schemas.openxmlformats.org/officeDocument/2006/relationships/oleObject" Target="../embeddings/Microsoft_Equation1.bin"/><Relationship Id="rId10" Type="http://schemas.openxmlformats.org/officeDocument/2006/relationships/oleObject" Target="../embeddings/oleObject4.bin"/><Relationship Id="rId11" Type="http://schemas.openxmlformats.org/officeDocument/2006/relationships/oleObject" Target="../embeddings/oleObject5.bin"/><Relationship Id="rId12" Type="http://schemas.openxmlformats.org/officeDocument/2006/relationships/image" Target="../media/image43.wmf"/><Relationship Id="rId13" Type="http://schemas.openxmlformats.org/officeDocument/2006/relationships/oleObject" Target="../embeddings/oleObject6.bin"/><Relationship Id="rId14" Type="http://schemas.openxmlformats.org/officeDocument/2006/relationships/image" Target="../media/image44.wmf"/><Relationship Id="rId15" Type="http://schemas.openxmlformats.org/officeDocument/2006/relationships/oleObject" Target="../embeddings/oleObject7.bin"/><Relationship Id="rId16" Type="http://schemas.openxmlformats.org/officeDocument/2006/relationships/image" Target="../media/image45.wmf"/><Relationship Id="rId17" Type="http://schemas.openxmlformats.org/officeDocument/2006/relationships/oleObject" Target="../embeddings/oleObject8.bin"/><Relationship Id="rId18" Type="http://schemas.openxmlformats.org/officeDocument/2006/relationships/image" Target="../media/image46.wmf"/><Relationship Id="rId19" Type="http://schemas.openxmlformats.org/officeDocument/2006/relationships/oleObject" Target="../embeddings/oleObject9.bin"/><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32.xml"/><Relationship Id="rId4" Type="http://schemas.openxmlformats.org/officeDocument/2006/relationships/oleObject" Target="../embeddings/oleObject1.bin"/><Relationship Id="rId5" Type="http://schemas.openxmlformats.org/officeDocument/2006/relationships/image" Target="../media/image40.wmf"/><Relationship Id="rId6" Type="http://schemas.openxmlformats.org/officeDocument/2006/relationships/oleObject" Target="../embeddings/oleObject2.bin"/><Relationship Id="rId7" Type="http://schemas.openxmlformats.org/officeDocument/2006/relationships/image" Target="../media/image41.wmf"/><Relationship Id="rId8"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ethereum/oyen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84290"/>
            <a:ext cx="7772400" cy="1102519"/>
          </a:xfrm>
        </p:spPr>
        <p:txBody>
          <a:bodyPr>
            <a:normAutofit/>
          </a:bodyPr>
          <a:lstStyle/>
          <a:p>
            <a:r>
              <a:rPr lang="en-US" dirty="0" smtClean="0"/>
              <a:t>Smart Contracts and Ethereum</a:t>
            </a:r>
            <a:endParaRPr lang="en-US" dirty="0"/>
          </a:p>
        </p:txBody>
      </p:sp>
      <p:sp>
        <p:nvSpPr>
          <p:cNvPr id="3" name="Subtitle 2"/>
          <p:cNvSpPr>
            <a:spLocks noGrp="1"/>
          </p:cNvSpPr>
          <p:nvPr>
            <p:ph type="subTitle" idx="1"/>
          </p:nvPr>
        </p:nvSpPr>
        <p:spPr>
          <a:xfrm>
            <a:off x="4199509" y="2864346"/>
            <a:ext cx="4447287" cy="1314450"/>
          </a:xfrm>
        </p:spPr>
        <p:txBody>
          <a:bodyPr>
            <a:normAutofit fontScale="85000" lnSpcReduction="10000"/>
          </a:bodyPr>
          <a:lstStyle/>
          <a:p>
            <a:r>
              <a:rPr lang="en-US" dirty="0"/>
              <a:t>Winter School on Cryptocurrency and Blockchain </a:t>
            </a:r>
            <a:r>
              <a:rPr lang="en-US" dirty="0" smtClean="0"/>
              <a:t>Technologies</a:t>
            </a:r>
          </a:p>
          <a:p>
            <a:r>
              <a:rPr lang="en-US" dirty="0" smtClean="0"/>
              <a:t>Shanghai, Jan</a:t>
            </a:r>
            <a:r>
              <a:rPr lang="en-US" dirty="0"/>
              <a:t>. 15-17 </a:t>
            </a:r>
            <a:r>
              <a:rPr lang="en-US" dirty="0" smtClean="0"/>
              <a:t>2017</a:t>
            </a:r>
          </a:p>
        </p:txBody>
      </p:sp>
      <p:sp>
        <p:nvSpPr>
          <p:cNvPr id="4" name="TextBox 3"/>
          <p:cNvSpPr txBox="1"/>
          <p:nvPr/>
        </p:nvSpPr>
        <p:spPr>
          <a:xfrm>
            <a:off x="356201" y="4753650"/>
            <a:ext cx="3378099" cy="307777"/>
          </a:xfrm>
          <a:prstGeom prst="rect">
            <a:avLst/>
          </a:prstGeom>
          <a:noFill/>
        </p:spPr>
        <p:txBody>
          <a:bodyPr wrap="square" rtlCol="0">
            <a:spAutoFit/>
          </a:bodyPr>
          <a:lstStyle/>
          <a:p>
            <a:r>
              <a:rPr lang="en-US" sz="1400" dirty="0" smtClean="0"/>
              <a:t>Some slides are courtesy of </a:t>
            </a:r>
            <a:r>
              <a:rPr lang="en-US" sz="1400" dirty="0" err="1" smtClean="0"/>
              <a:t>Vitalik</a:t>
            </a:r>
            <a:r>
              <a:rPr lang="en-US" sz="1400" dirty="0" smtClean="0"/>
              <a:t> </a:t>
            </a:r>
            <a:r>
              <a:rPr lang="en-US" sz="1400" dirty="0" err="1" smtClean="0"/>
              <a:t>Buterin</a:t>
            </a:r>
            <a:endParaRPr lang="en-US" sz="1400" dirty="0"/>
          </a:p>
        </p:txBody>
      </p:sp>
      <p:sp>
        <p:nvSpPr>
          <p:cNvPr id="6" name="Rectangle 5"/>
          <p:cNvSpPr/>
          <p:nvPr/>
        </p:nvSpPr>
        <p:spPr>
          <a:xfrm>
            <a:off x="37721" y="2977980"/>
            <a:ext cx="4199507" cy="837152"/>
          </a:xfrm>
          <a:prstGeom prst="rect">
            <a:avLst/>
          </a:prstGeom>
        </p:spPr>
        <p:txBody>
          <a:bodyPr wrap="square">
            <a:spAutoFit/>
          </a:bodyPr>
          <a:lstStyle/>
          <a:p>
            <a:pPr algn="ctr">
              <a:lnSpc>
                <a:spcPct val="90000"/>
              </a:lnSpc>
              <a:spcBef>
                <a:spcPct val="20000"/>
              </a:spcBef>
            </a:pPr>
            <a:r>
              <a:rPr lang="en-US" sz="2400" dirty="0">
                <a:solidFill>
                  <a:schemeClr val="tx1">
                    <a:tint val="75000"/>
                  </a:schemeClr>
                </a:solidFill>
              </a:rPr>
              <a:t>Loi </a:t>
            </a:r>
            <a:r>
              <a:rPr lang="en-US" sz="2400" dirty="0" err="1">
                <a:solidFill>
                  <a:schemeClr val="tx1">
                    <a:tint val="75000"/>
                  </a:schemeClr>
                </a:solidFill>
              </a:rPr>
              <a:t>Luu</a:t>
            </a:r>
            <a:endParaRPr lang="en-US" sz="2400" dirty="0">
              <a:solidFill>
                <a:schemeClr val="tx1">
                  <a:tint val="75000"/>
                </a:schemeClr>
              </a:solidFill>
            </a:endParaRPr>
          </a:p>
          <a:p>
            <a:pPr algn="ctr">
              <a:lnSpc>
                <a:spcPct val="90000"/>
              </a:lnSpc>
              <a:spcBef>
                <a:spcPct val="20000"/>
              </a:spcBef>
            </a:pPr>
            <a:r>
              <a:rPr lang="en-US" sz="2400" dirty="0">
                <a:solidFill>
                  <a:schemeClr val="tx1">
                    <a:tint val="75000"/>
                  </a:schemeClr>
                </a:solidFill>
              </a:rPr>
              <a:t>National University of Singapore</a:t>
            </a:r>
          </a:p>
        </p:txBody>
      </p:sp>
      <p:sp>
        <p:nvSpPr>
          <p:cNvPr id="5" name="Slide Number Placeholder 4"/>
          <p:cNvSpPr>
            <a:spLocks noGrp="1"/>
          </p:cNvSpPr>
          <p:nvPr>
            <p:ph type="sldNum" sz="quarter" idx="12"/>
          </p:nvPr>
        </p:nvSpPr>
        <p:spPr/>
        <p:txBody>
          <a:bodyPr/>
          <a:lstStyle/>
          <a:p>
            <a:fld id="{C44D6E56-4DDB-5448-B544-C1B1DCC2E384}" type="slidenum">
              <a:rPr lang="en-US" smtClean="0"/>
              <a:t>1</a:t>
            </a:fld>
            <a:endParaRPr lang="en-US"/>
          </a:p>
        </p:txBody>
      </p:sp>
    </p:spTree>
    <p:extLst>
      <p:ext uri="{BB962C8B-B14F-4D97-AF65-F5344CB8AC3E}">
        <p14:creationId xmlns:p14="http://schemas.microsoft.com/office/powerpoint/2010/main" val="325826813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dirty="0" smtClean="0">
                <a:sym typeface="Ubuntu"/>
              </a:rPr>
              <a:t>Examples of </a:t>
            </a:r>
            <a:r>
              <a:rPr lang="en-US" dirty="0">
                <a:sym typeface="Ubuntu"/>
              </a:rPr>
              <a:t>s</a:t>
            </a:r>
            <a:r>
              <a:rPr lang="en" dirty="0" smtClean="0">
                <a:sym typeface="Ubuntu"/>
              </a:rPr>
              <a:t>ecure environments</a:t>
            </a:r>
            <a:endParaRPr lang="en" dirty="0">
              <a:sym typeface="Ubuntu"/>
            </a:endParaRPr>
          </a:p>
        </p:txBody>
      </p:sp>
      <p:sp>
        <p:nvSpPr>
          <p:cNvPr id="140" name="Shape 140"/>
          <p:cNvSpPr txBox="1">
            <a:spLocks noGrp="1"/>
          </p:cNvSpPr>
          <p:nvPr>
            <p:ph idx="1"/>
          </p:nvPr>
        </p:nvSpPr>
        <p:spPr>
          <a:prstGeom prst="rect">
            <a:avLst/>
          </a:prstGeom>
        </p:spPr>
        <p:txBody>
          <a:bodyPr lIns="91425" tIns="91425" rIns="91425" bIns="91425" anchor="t" anchorCtr="0">
            <a:noAutofit/>
          </a:bodyPr>
          <a:lstStyle/>
          <a:p>
            <a:pPr marL="457200" marR="0" lvl="0" indent="-387350" algn="l" rtl="0">
              <a:spcBef>
                <a:spcPts val="0"/>
              </a:spcBef>
              <a:spcAft>
                <a:spcPts val="600"/>
              </a:spcAft>
              <a:buClr>
                <a:srgbClr val="2A2A2A"/>
              </a:buClr>
              <a:buSzPct val="100000"/>
              <a:buFont typeface="Ubuntu"/>
            </a:pPr>
            <a:r>
              <a:rPr lang="en" dirty="0">
                <a:sym typeface="Ubuntu"/>
              </a:rPr>
              <a:t>Servers run by trusted parties</a:t>
            </a:r>
          </a:p>
          <a:p>
            <a:pPr marL="457200" marR="0" lvl="0" indent="-387350" algn="l" rtl="0">
              <a:spcBef>
                <a:spcPts val="0"/>
              </a:spcBef>
              <a:spcAft>
                <a:spcPts val="600"/>
              </a:spcAft>
              <a:buClr>
                <a:srgbClr val="2A2A2A"/>
              </a:buClr>
              <a:buSzPct val="100000"/>
              <a:buFont typeface="Ubuntu"/>
            </a:pPr>
            <a:r>
              <a:rPr lang="en" dirty="0">
                <a:sym typeface="Ubuntu"/>
              </a:rPr>
              <a:t>Decentralized computer network (ie. blockchains)</a:t>
            </a:r>
          </a:p>
          <a:p>
            <a:pPr marL="457200" lvl="0" indent="-387350">
              <a:spcBef>
                <a:spcPts val="0"/>
              </a:spcBef>
              <a:spcAft>
                <a:spcPts val="600"/>
              </a:spcAft>
              <a:buClr>
                <a:srgbClr val="2A2A2A"/>
              </a:buClr>
              <a:buSzPct val="100000"/>
              <a:buFont typeface="Ubuntu"/>
            </a:pPr>
            <a:r>
              <a:rPr lang="en" dirty="0">
                <a:sym typeface="Ubuntu"/>
              </a:rPr>
              <a:t>Quasi-decentralized computer network (ie. </a:t>
            </a:r>
            <a:r>
              <a:rPr lang="en" dirty="0" smtClean="0">
                <a:sym typeface="Ubuntu"/>
              </a:rPr>
              <a:t>consortium </a:t>
            </a:r>
            <a:r>
              <a:rPr lang="en" dirty="0" smtClean="0">
                <a:sym typeface="Ubuntu"/>
              </a:rPr>
              <a:t>blockchains</a:t>
            </a:r>
            <a:r>
              <a:rPr lang="en" dirty="0">
                <a:sym typeface="Ubuntu"/>
              </a:rPr>
              <a:t>)</a:t>
            </a:r>
          </a:p>
          <a:p>
            <a:pPr marL="457200" marR="0" lvl="0" indent="-387350" algn="l" rtl="0">
              <a:spcBef>
                <a:spcPts val="0"/>
              </a:spcBef>
              <a:spcAft>
                <a:spcPts val="600"/>
              </a:spcAft>
              <a:buClr>
                <a:srgbClr val="2A2A2A"/>
              </a:buClr>
              <a:buSzPct val="100000"/>
              <a:buFont typeface="Ubuntu"/>
            </a:pPr>
            <a:r>
              <a:rPr lang="en-US" dirty="0" smtClean="0">
                <a:sym typeface="Ubuntu"/>
              </a:rPr>
              <a:t>Servers secured by trusted hardware (e.g. SGX)</a:t>
            </a:r>
            <a:endParaRPr lang="en" dirty="0">
              <a:sym typeface="Ubuntu"/>
            </a:endParaRPr>
          </a:p>
        </p:txBody>
      </p:sp>
      <p:pic>
        <p:nvPicPr>
          <p:cNvPr id="2" name="Picture 1" descr="Screen Shot 2017-01-15 at 10.27.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4482" y="3521223"/>
            <a:ext cx="1471837" cy="1327942"/>
          </a:xfrm>
          <a:prstGeom prst="rect">
            <a:avLst/>
          </a:prstGeom>
        </p:spPr>
      </p:pic>
      <p:sp>
        <p:nvSpPr>
          <p:cNvPr id="3" name="Slide Number Placeholder 2"/>
          <p:cNvSpPr>
            <a:spLocks noGrp="1"/>
          </p:cNvSpPr>
          <p:nvPr>
            <p:ph type="sldNum" sz="quarter" idx="12"/>
          </p:nvPr>
        </p:nvSpPr>
        <p:spPr/>
        <p:txBody>
          <a:bodyPr/>
          <a:lstStyle/>
          <a:p>
            <a:fld id="{C44D6E56-4DDB-5448-B544-C1B1DCC2E384}" type="slidenum">
              <a:rPr lang="en-US" smtClean="0"/>
              <a:t>10</a:t>
            </a:fld>
            <a:endParaRPr lang="en-US"/>
          </a:p>
        </p:txBody>
      </p:sp>
    </p:spTree>
    <p:extLst>
      <p:ext uri="{BB962C8B-B14F-4D97-AF65-F5344CB8AC3E}">
        <p14:creationId xmlns:p14="http://schemas.microsoft.com/office/powerpoint/2010/main" val="129904237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45" name="Shape 145"/>
          <p:cNvSpPr txBox="1">
            <a:spLocks noGrp="1"/>
          </p:cNvSpPr>
          <p:nvPr>
            <p:ph idx="1"/>
          </p:nvPr>
        </p:nvSpPr>
        <p:spPr>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dirty="0">
                <a:sym typeface="Ubuntu"/>
              </a:rPr>
              <a:t>A smart contract is a computer program executed in a secure environment that </a:t>
            </a:r>
            <a:r>
              <a:rPr lang="en" b="1" dirty="0">
                <a:sym typeface="Ubuntu"/>
              </a:rPr>
              <a:t>directly controls</a:t>
            </a:r>
            <a:r>
              <a:rPr lang="en" dirty="0">
                <a:sym typeface="Ubuntu"/>
              </a:rPr>
              <a:t> digital assets</a:t>
            </a:r>
          </a:p>
        </p:txBody>
      </p:sp>
      <p:sp>
        <p:nvSpPr>
          <p:cNvPr id="3" name="Slide Number Placeholder 2"/>
          <p:cNvSpPr>
            <a:spLocks noGrp="1"/>
          </p:cNvSpPr>
          <p:nvPr>
            <p:ph type="sldNum" sz="quarter" idx="12"/>
          </p:nvPr>
        </p:nvSpPr>
        <p:spPr/>
        <p:txBody>
          <a:bodyPr/>
          <a:lstStyle/>
          <a:p>
            <a:fld id="{C44D6E56-4DDB-5448-B544-C1B1DCC2E384}" type="slidenum">
              <a:rPr lang="en-US" smtClean="0"/>
              <a:t>11</a:t>
            </a:fld>
            <a:endParaRPr lang="en-US"/>
          </a:p>
        </p:txBody>
      </p:sp>
    </p:spTree>
    <p:extLst>
      <p:ext uri="{BB962C8B-B14F-4D97-AF65-F5344CB8AC3E}">
        <p14:creationId xmlns:p14="http://schemas.microsoft.com/office/powerpoint/2010/main" val="105666989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 dirty="0" smtClean="0">
                <a:sym typeface="Ubuntu"/>
              </a:rPr>
              <a:t>Example</a:t>
            </a:r>
            <a:endParaRPr lang="en-US" dirty="0"/>
          </a:p>
        </p:txBody>
      </p:sp>
      <p:sp>
        <p:nvSpPr>
          <p:cNvPr id="150" name="Shape 150"/>
          <p:cNvSpPr txBox="1">
            <a:spLocks noGrp="1"/>
          </p:cNvSpPr>
          <p:nvPr>
            <p:ph idx="1"/>
          </p:nvPr>
        </p:nvSpPr>
        <p:spPr>
          <a:prstGeom prst="rect">
            <a:avLst/>
          </a:prstGeom>
        </p:spPr>
        <p:txBody>
          <a:bodyPr lIns="91425" tIns="91425" rIns="91425" bIns="91425" anchor="t" anchorCtr="0">
            <a:noAutofit/>
          </a:bodyPr>
          <a:lstStyle/>
          <a:p>
            <a:pPr marL="457200" marR="0" lvl="0" indent="-387350" rtl="0">
              <a:spcBef>
                <a:spcPts val="0"/>
              </a:spcBef>
              <a:spcAft>
                <a:spcPts val="600"/>
              </a:spcAft>
              <a:buClr>
                <a:srgbClr val="2A2A2A"/>
              </a:buClr>
              <a:buSzPct val="100000"/>
              <a:buFont typeface="Ubuntu"/>
            </a:pPr>
            <a:r>
              <a:rPr lang="en" dirty="0" smtClean="0">
                <a:sym typeface="Ubuntu"/>
              </a:rPr>
              <a:t>Legal </a:t>
            </a:r>
            <a:r>
              <a:rPr lang="en" dirty="0">
                <a:sym typeface="Ubuntu"/>
              </a:rPr>
              <a:t>contract: “I promise to send you </a:t>
            </a:r>
            <a:r>
              <a:rPr lang="en" dirty="0" smtClean="0">
                <a:sym typeface="Ubuntu"/>
              </a:rPr>
              <a:t>$</a:t>
            </a:r>
            <a:r>
              <a:rPr lang="en-US" dirty="0" smtClean="0">
                <a:sym typeface="Ubuntu"/>
              </a:rPr>
              <a:t>1</a:t>
            </a:r>
            <a:r>
              <a:rPr lang="en" dirty="0" smtClean="0">
                <a:sym typeface="Ubuntu"/>
              </a:rPr>
              <a:t>00 </a:t>
            </a:r>
            <a:r>
              <a:rPr lang="en" dirty="0">
                <a:sym typeface="Ubuntu"/>
              </a:rPr>
              <a:t>if </a:t>
            </a:r>
            <a:r>
              <a:rPr lang="en-US" dirty="0" smtClean="0">
                <a:sym typeface="Ubuntu"/>
              </a:rPr>
              <a:t>my lecture is rated</a:t>
            </a:r>
            <a:r>
              <a:rPr lang="en" dirty="0" smtClean="0">
                <a:sym typeface="Ubuntu"/>
              </a:rPr>
              <a:t> </a:t>
            </a:r>
            <a:r>
              <a:rPr lang="en-US" dirty="0" smtClean="0">
                <a:sym typeface="Ubuntu"/>
              </a:rPr>
              <a:t>1*</a:t>
            </a:r>
            <a:r>
              <a:rPr lang="en" dirty="0" smtClean="0">
                <a:sym typeface="Ubuntu"/>
              </a:rPr>
              <a:t>”</a:t>
            </a:r>
            <a:endParaRPr lang="en" dirty="0">
              <a:sym typeface="Ubuntu"/>
            </a:endParaRPr>
          </a:p>
          <a:p>
            <a:pPr marL="457200" marR="0" lvl="0" indent="-387350" rtl="0">
              <a:spcBef>
                <a:spcPts val="0"/>
              </a:spcBef>
              <a:spcAft>
                <a:spcPts val="600"/>
              </a:spcAft>
              <a:buClr>
                <a:srgbClr val="2A2A2A"/>
              </a:buClr>
              <a:buSzPct val="100000"/>
              <a:buFont typeface="Ubuntu"/>
            </a:pPr>
            <a:r>
              <a:rPr lang="en" dirty="0">
                <a:sym typeface="Ubuntu"/>
              </a:rPr>
              <a:t>Smart contract: “I send </a:t>
            </a:r>
            <a:r>
              <a:rPr lang="en" dirty="0" smtClean="0">
                <a:sym typeface="Ubuntu"/>
              </a:rPr>
              <a:t>$</a:t>
            </a:r>
            <a:r>
              <a:rPr lang="en-US" dirty="0">
                <a:sym typeface="Ubuntu"/>
              </a:rPr>
              <a:t>1</a:t>
            </a:r>
            <a:r>
              <a:rPr lang="en" dirty="0" smtClean="0">
                <a:sym typeface="Ubuntu"/>
              </a:rPr>
              <a:t>00 </a:t>
            </a:r>
            <a:r>
              <a:rPr lang="en" dirty="0">
                <a:sym typeface="Ubuntu"/>
              </a:rPr>
              <a:t>into a computer program </a:t>
            </a:r>
            <a:r>
              <a:rPr lang="en-US" dirty="0" smtClean="0">
                <a:sym typeface="Ubuntu"/>
              </a:rPr>
              <a:t>executed in a secure environment </a:t>
            </a:r>
            <a:r>
              <a:rPr lang="en" dirty="0" smtClean="0">
                <a:sym typeface="Ubuntu"/>
              </a:rPr>
              <a:t>which </a:t>
            </a:r>
            <a:r>
              <a:rPr lang="en" dirty="0">
                <a:sym typeface="Ubuntu"/>
              </a:rPr>
              <a:t>sends </a:t>
            </a:r>
            <a:r>
              <a:rPr lang="en-US" dirty="0" smtClean="0">
                <a:sym typeface="Ubuntu"/>
              </a:rPr>
              <a:t>$100</a:t>
            </a:r>
            <a:r>
              <a:rPr lang="en" dirty="0" smtClean="0">
                <a:sym typeface="Ubuntu"/>
              </a:rPr>
              <a:t> </a:t>
            </a:r>
            <a:r>
              <a:rPr lang="en" dirty="0">
                <a:sym typeface="Ubuntu"/>
              </a:rPr>
              <a:t>to you if </a:t>
            </a:r>
            <a:r>
              <a:rPr lang="en-US" dirty="0" smtClean="0">
                <a:sym typeface="Ubuntu"/>
              </a:rPr>
              <a:t>the rating </a:t>
            </a:r>
            <a:r>
              <a:rPr lang="en-US" dirty="0" smtClean="0">
                <a:sym typeface="Ubuntu"/>
              </a:rPr>
              <a:t>of my lecture is 1*</a:t>
            </a:r>
            <a:r>
              <a:rPr lang="en" dirty="0" smtClean="0">
                <a:sym typeface="Ubuntu"/>
              </a:rPr>
              <a:t>, </a:t>
            </a:r>
            <a:r>
              <a:rPr lang="en" dirty="0">
                <a:sym typeface="Ubuntu"/>
              </a:rPr>
              <a:t>otherwise it eventually sends </a:t>
            </a:r>
            <a:r>
              <a:rPr lang="en-US" dirty="0" smtClean="0">
                <a:sym typeface="Ubuntu"/>
              </a:rPr>
              <a:t>$</a:t>
            </a:r>
            <a:r>
              <a:rPr lang="en-US" dirty="0" smtClean="0">
                <a:sym typeface="Ubuntu"/>
              </a:rPr>
              <a:t>100</a:t>
            </a:r>
            <a:r>
              <a:rPr lang="en" dirty="0" smtClean="0">
                <a:sym typeface="Ubuntu"/>
              </a:rPr>
              <a:t> </a:t>
            </a:r>
            <a:r>
              <a:rPr lang="en" dirty="0">
                <a:sym typeface="Ubuntu"/>
              </a:rPr>
              <a:t>back to me”</a:t>
            </a:r>
          </a:p>
        </p:txBody>
      </p:sp>
      <p:sp>
        <p:nvSpPr>
          <p:cNvPr id="3" name="Slide Number Placeholder 2"/>
          <p:cNvSpPr>
            <a:spLocks noGrp="1"/>
          </p:cNvSpPr>
          <p:nvPr>
            <p:ph type="sldNum" sz="quarter" idx="12"/>
          </p:nvPr>
        </p:nvSpPr>
        <p:spPr/>
        <p:txBody>
          <a:bodyPr/>
          <a:lstStyle/>
          <a:p>
            <a:fld id="{C44D6E56-4DDB-5448-B544-C1B1DCC2E384}" type="slidenum">
              <a:rPr lang="en-US" smtClean="0"/>
              <a:t>12</a:t>
            </a:fld>
            <a:endParaRPr lang="en-US"/>
          </a:p>
        </p:txBody>
      </p:sp>
    </p:spTree>
    <p:extLst>
      <p:ext uri="{BB962C8B-B14F-4D97-AF65-F5344CB8AC3E}">
        <p14:creationId xmlns:p14="http://schemas.microsoft.com/office/powerpoint/2010/main" val="406499333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55" name="Shape 155"/>
          <p:cNvSpPr txBox="1">
            <a:spLocks noGrp="1"/>
          </p:cNvSpPr>
          <p:nvPr>
            <p:ph idx="1"/>
          </p:nvPr>
        </p:nvSpPr>
        <p:spPr>
          <a:prstGeom prst="rect">
            <a:avLst/>
          </a:prstGeom>
        </p:spPr>
        <p:txBody>
          <a:bodyPr lIns="91425" tIns="91425" rIns="91425" bIns="91425" anchor="t" anchorCtr="0">
            <a:noAutofit/>
          </a:bodyPr>
          <a:lstStyle/>
          <a:p>
            <a:pPr lvl="0" algn="ctr">
              <a:lnSpc>
                <a:spcPct val="115000"/>
              </a:lnSpc>
              <a:spcBef>
                <a:spcPts val="0"/>
              </a:spcBef>
              <a:spcAft>
                <a:spcPts val="1600"/>
              </a:spcAft>
              <a:buNone/>
            </a:pPr>
            <a:r>
              <a:rPr lang="en" dirty="0">
                <a:sym typeface="Ubuntu"/>
              </a:rPr>
              <a:t>A smart contract is a computer program executed in a secure environment that directly controls </a:t>
            </a:r>
            <a:r>
              <a:rPr lang="en-US" b="1" dirty="0" smtClean="0">
                <a:latin typeface="Ubuntu"/>
                <a:ea typeface="Ubuntu"/>
                <a:cs typeface="Ubuntu"/>
                <a:sym typeface="Ubuntu"/>
              </a:rPr>
              <a:t>digital assets</a:t>
            </a:r>
            <a:endParaRPr lang="en" b="1" dirty="0">
              <a:sym typeface="Ubuntu"/>
            </a:endParaRPr>
          </a:p>
        </p:txBody>
      </p:sp>
      <p:sp>
        <p:nvSpPr>
          <p:cNvPr id="3" name="Slide Number Placeholder 2"/>
          <p:cNvSpPr>
            <a:spLocks noGrp="1"/>
          </p:cNvSpPr>
          <p:nvPr>
            <p:ph type="sldNum" sz="quarter" idx="12"/>
          </p:nvPr>
        </p:nvSpPr>
        <p:spPr/>
        <p:txBody>
          <a:bodyPr/>
          <a:lstStyle/>
          <a:p>
            <a:fld id="{C44D6E56-4DDB-5448-B544-C1B1DCC2E384}" type="slidenum">
              <a:rPr lang="en-US" smtClean="0"/>
              <a:t>13</a:t>
            </a:fld>
            <a:endParaRPr lang="en-US"/>
          </a:p>
        </p:txBody>
      </p:sp>
    </p:spTree>
    <p:extLst>
      <p:ext uri="{BB962C8B-B14F-4D97-AF65-F5344CB8AC3E}">
        <p14:creationId xmlns:p14="http://schemas.microsoft.com/office/powerpoint/2010/main" val="10820861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US" dirty="0" smtClean="0">
                <a:latin typeface="Ubuntu"/>
                <a:ea typeface="Ubuntu"/>
                <a:cs typeface="Ubuntu"/>
                <a:sym typeface="Ubuntu"/>
              </a:rPr>
              <a:t>What are digital assets?</a:t>
            </a:r>
            <a:endParaRPr lang="en" dirty="0">
              <a:latin typeface="Ubuntu"/>
              <a:ea typeface="Ubuntu"/>
              <a:cs typeface="Ubuntu"/>
              <a:sym typeface="Ubuntu"/>
            </a:endParaRPr>
          </a:p>
        </p:txBody>
      </p:sp>
      <p:sp>
        <p:nvSpPr>
          <p:cNvPr id="2" name="Content Placeholder 1"/>
          <p:cNvSpPr>
            <a:spLocks noGrp="1"/>
          </p:cNvSpPr>
          <p:nvPr>
            <p:ph idx="1"/>
          </p:nvPr>
        </p:nvSpPr>
        <p:spPr/>
        <p:txBody>
          <a:bodyPr/>
          <a:lstStyle/>
          <a:p>
            <a:r>
              <a:rPr lang="en-US" dirty="0" smtClean="0">
                <a:sym typeface="Ubuntu"/>
              </a:rPr>
              <a:t>A broad</a:t>
            </a:r>
            <a:r>
              <a:rPr lang="en" dirty="0" smtClean="0">
                <a:sym typeface="Ubuntu"/>
              </a:rPr>
              <a:t> </a:t>
            </a:r>
            <a:r>
              <a:rPr lang="en" dirty="0">
                <a:sym typeface="Ubuntu"/>
              </a:rPr>
              <a:t>category </a:t>
            </a:r>
            <a:endParaRPr lang="en-US" dirty="0" smtClean="0">
              <a:sym typeface="Ubuntu"/>
            </a:endParaRPr>
          </a:p>
          <a:p>
            <a:pPr lvl="1"/>
            <a:r>
              <a:rPr lang="en-US" dirty="0" smtClean="0">
                <a:sym typeface="Ubuntu"/>
              </a:rPr>
              <a:t>Domain </a:t>
            </a:r>
            <a:r>
              <a:rPr lang="en-US" dirty="0">
                <a:sym typeface="Ubuntu"/>
              </a:rPr>
              <a:t>name</a:t>
            </a:r>
          </a:p>
          <a:p>
            <a:pPr lvl="1"/>
            <a:r>
              <a:rPr lang="en-US" dirty="0">
                <a:sym typeface="Ubuntu"/>
              </a:rPr>
              <a:t>Website</a:t>
            </a:r>
          </a:p>
          <a:p>
            <a:pPr lvl="1"/>
            <a:r>
              <a:rPr lang="en-US" dirty="0">
                <a:sym typeface="Ubuntu"/>
              </a:rPr>
              <a:t>Money</a:t>
            </a:r>
          </a:p>
          <a:p>
            <a:pPr lvl="1"/>
            <a:r>
              <a:rPr lang="en-US" dirty="0">
                <a:sym typeface="Ubuntu"/>
              </a:rPr>
              <a:t>Anything </a:t>
            </a:r>
            <a:r>
              <a:rPr lang="en-US" dirty="0" err="1">
                <a:sym typeface="Ubuntu"/>
              </a:rPr>
              <a:t>tokenisable</a:t>
            </a:r>
            <a:r>
              <a:rPr lang="en-US" dirty="0">
                <a:sym typeface="Ubuntu"/>
              </a:rPr>
              <a:t> (e.g. gold, silver</a:t>
            </a:r>
            <a:r>
              <a:rPr lang="en-US" dirty="0" smtClean="0">
                <a:sym typeface="Ubuntu"/>
              </a:rPr>
              <a:t>, stock share </a:t>
            </a:r>
            <a:r>
              <a:rPr lang="en-US" dirty="0" err="1">
                <a:sym typeface="Ubuntu"/>
              </a:rPr>
              <a:t>etc</a:t>
            </a:r>
            <a:r>
              <a:rPr lang="en-US" dirty="0" smtClean="0">
                <a:sym typeface="Ubuntu"/>
              </a:rPr>
              <a:t>)</a:t>
            </a:r>
          </a:p>
          <a:p>
            <a:pPr lvl="1"/>
            <a:r>
              <a:rPr lang="en-US" dirty="0" smtClean="0">
                <a:sym typeface="Ubuntu"/>
              </a:rPr>
              <a:t>Game items</a:t>
            </a:r>
          </a:p>
          <a:p>
            <a:pPr lvl="1"/>
            <a:r>
              <a:rPr lang="en-US" dirty="0" smtClean="0">
                <a:sym typeface="Ubuntu"/>
              </a:rPr>
              <a:t>Network bandwidth, computation cycles</a:t>
            </a:r>
          </a:p>
          <a:p>
            <a:endParaRPr lang="en-US" dirty="0">
              <a:sym typeface="Ubuntu"/>
            </a:endParaRPr>
          </a:p>
          <a:p>
            <a:endParaRPr lang="en-US" dirty="0"/>
          </a:p>
        </p:txBody>
      </p:sp>
      <p:sp>
        <p:nvSpPr>
          <p:cNvPr id="3" name="Slide Number Placeholder 2"/>
          <p:cNvSpPr>
            <a:spLocks noGrp="1"/>
          </p:cNvSpPr>
          <p:nvPr>
            <p:ph type="sldNum" sz="quarter" idx="12"/>
          </p:nvPr>
        </p:nvSpPr>
        <p:spPr/>
        <p:txBody>
          <a:bodyPr/>
          <a:lstStyle/>
          <a:p>
            <a:fld id="{C44D6E56-4DDB-5448-B544-C1B1DCC2E384}" type="slidenum">
              <a:rPr lang="en-US" smtClean="0"/>
              <a:t>14</a:t>
            </a:fld>
            <a:endParaRPr lang="en-US"/>
          </a:p>
        </p:txBody>
      </p:sp>
    </p:spTree>
    <p:extLst>
      <p:ext uri="{BB962C8B-B14F-4D97-AF65-F5344CB8AC3E}">
        <p14:creationId xmlns:p14="http://schemas.microsoft.com/office/powerpoint/2010/main" val="51968931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US" sz="2800" dirty="0" smtClean="0">
                <a:sym typeface="Ubuntu"/>
              </a:rPr>
              <a:t>Example: </a:t>
            </a:r>
            <a:r>
              <a:rPr lang="en-US" sz="2800" dirty="0">
                <a:sym typeface="Ubuntu"/>
              </a:rPr>
              <a:t>t</a:t>
            </a:r>
            <a:r>
              <a:rPr lang="en" sz="2800" dirty="0" smtClean="0">
                <a:sym typeface="Ubuntu"/>
              </a:rPr>
              <a:t>op </a:t>
            </a:r>
            <a:r>
              <a:rPr lang="en" sz="2800" dirty="0">
                <a:sym typeface="Ubuntu"/>
              </a:rPr>
              <a:t>5 crowdfunding campaigns in history</a:t>
            </a:r>
          </a:p>
        </p:txBody>
      </p:sp>
      <p:sp>
        <p:nvSpPr>
          <p:cNvPr id="2" name="Content Placeholder 1"/>
          <p:cNvSpPr>
            <a:spLocks noGrp="1"/>
          </p:cNvSpPr>
          <p:nvPr>
            <p:ph idx="1"/>
          </p:nvPr>
        </p:nvSpPr>
        <p:spPr/>
        <p:txBody>
          <a:bodyPr/>
          <a:lstStyle/>
          <a:p>
            <a:endParaRPr lang="en-US"/>
          </a:p>
        </p:txBody>
      </p:sp>
      <p:pic>
        <p:nvPicPr>
          <p:cNvPr id="184" name="Shape 184" descr="Screenshot from 2015-10-10 11:24:46.png"/>
          <p:cNvPicPr preferRelativeResize="0"/>
          <p:nvPr/>
        </p:nvPicPr>
        <p:blipFill>
          <a:blip r:embed="rId3">
            <a:alphaModFix/>
          </a:blip>
          <a:stretch>
            <a:fillRect/>
          </a:stretch>
        </p:blipFill>
        <p:spPr>
          <a:xfrm>
            <a:off x="633418" y="1266825"/>
            <a:ext cx="7877175" cy="2762250"/>
          </a:xfrm>
          <a:prstGeom prst="rect">
            <a:avLst/>
          </a:prstGeom>
          <a:noFill/>
          <a:ln>
            <a:noFill/>
          </a:ln>
        </p:spPr>
      </p:pic>
      <p:sp>
        <p:nvSpPr>
          <p:cNvPr id="3" name="Slide Number Placeholder 2"/>
          <p:cNvSpPr>
            <a:spLocks noGrp="1"/>
          </p:cNvSpPr>
          <p:nvPr>
            <p:ph type="sldNum" sz="quarter" idx="12"/>
          </p:nvPr>
        </p:nvSpPr>
        <p:spPr/>
        <p:txBody>
          <a:bodyPr/>
          <a:lstStyle/>
          <a:p>
            <a:fld id="{C44D6E56-4DDB-5448-B544-C1B1DCC2E384}" type="slidenum">
              <a:rPr lang="en-US" smtClean="0"/>
              <a:t>15</a:t>
            </a:fld>
            <a:endParaRPr lang="en-US"/>
          </a:p>
        </p:txBody>
      </p:sp>
    </p:spTree>
    <p:extLst>
      <p:ext uri="{BB962C8B-B14F-4D97-AF65-F5344CB8AC3E}">
        <p14:creationId xmlns:p14="http://schemas.microsoft.com/office/powerpoint/2010/main" val="3705436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descr="circled1.png"/>
          <p:cNvPicPr preferRelativeResize="0"/>
          <p:nvPr/>
        </p:nvPicPr>
        <p:blipFill>
          <a:blip r:embed="rId3">
            <a:alphaModFix/>
          </a:blip>
          <a:stretch>
            <a:fillRect/>
          </a:stretch>
        </p:blipFill>
        <p:spPr>
          <a:xfrm>
            <a:off x="633418" y="733425"/>
            <a:ext cx="7877175" cy="2762250"/>
          </a:xfrm>
          <a:prstGeom prst="rect">
            <a:avLst/>
          </a:prstGeom>
          <a:noFill/>
          <a:ln>
            <a:noFill/>
          </a:ln>
        </p:spPr>
      </p:pic>
      <p:sp>
        <p:nvSpPr>
          <p:cNvPr id="2" name="Content Placeholder 1"/>
          <p:cNvSpPr>
            <a:spLocks noGrp="1"/>
          </p:cNvSpPr>
          <p:nvPr>
            <p:ph idx="1"/>
          </p:nvPr>
        </p:nvSpPr>
        <p:spPr>
          <a:xfrm>
            <a:off x="457200" y="3722436"/>
            <a:ext cx="8229600" cy="872188"/>
          </a:xfrm>
        </p:spPr>
        <p:txBody>
          <a:bodyPr>
            <a:normAutofit lnSpcReduction="10000"/>
          </a:bodyPr>
          <a:lstStyle/>
          <a:p>
            <a:pPr marL="0" indent="0">
              <a:buNone/>
            </a:pPr>
            <a:r>
              <a:rPr lang="en-US" dirty="0">
                <a:sym typeface="Ubuntu"/>
              </a:rPr>
              <a:t>Star Citizen </a:t>
            </a:r>
            <a:r>
              <a:rPr lang="en" dirty="0">
                <a:sym typeface="Ubuntu"/>
              </a:rPr>
              <a:t>sold </a:t>
            </a:r>
            <a:r>
              <a:rPr lang="en" dirty="0" smtClean="0">
                <a:sym typeface="Ubuntu"/>
              </a:rPr>
              <a:t>virtual </a:t>
            </a:r>
            <a:r>
              <a:rPr lang="en" dirty="0">
                <a:sym typeface="Ubuntu"/>
              </a:rPr>
              <a:t>spaceships in their </a:t>
            </a:r>
            <a:r>
              <a:rPr lang="en-US" dirty="0" smtClean="0">
                <a:sym typeface="Ubuntu"/>
              </a:rPr>
              <a:t>game</a:t>
            </a:r>
            <a:r>
              <a:rPr lang="en" dirty="0" smtClean="0">
                <a:sym typeface="Ubuntu"/>
              </a:rPr>
              <a:t> for </a:t>
            </a:r>
            <a:r>
              <a:rPr lang="en-US" dirty="0" smtClean="0">
                <a:sym typeface="Ubuntu"/>
              </a:rPr>
              <a:t>$</a:t>
            </a:r>
            <a:r>
              <a:rPr lang="en" dirty="0" smtClean="0">
                <a:sym typeface="Ubuntu"/>
              </a:rPr>
              <a:t>500 each</a:t>
            </a:r>
            <a:endParaRPr lang="en-US" dirty="0"/>
          </a:p>
        </p:txBody>
      </p:sp>
      <p:sp>
        <p:nvSpPr>
          <p:cNvPr id="3" name="Slide Number Placeholder 2"/>
          <p:cNvSpPr>
            <a:spLocks noGrp="1"/>
          </p:cNvSpPr>
          <p:nvPr>
            <p:ph type="sldNum" sz="quarter" idx="12"/>
          </p:nvPr>
        </p:nvSpPr>
        <p:spPr/>
        <p:txBody>
          <a:bodyPr/>
          <a:lstStyle/>
          <a:p>
            <a:fld id="{C44D6E56-4DDB-5448-B544-C1B1DCC2E384}" type="slidenum">
              <a:rPr lang="en-US" smtClean="0"/>
              <a:t>16</a:t>
            </a:fld>
            <a:endParaRPr lang="en-US"/>
          </a:p>
        </p:txBody>
      </p:sp>
    </p:spTree>
    <p:extLst>
      <p:ext uri="{BB962C8B-B14F-4D97-AF65-F5344CB8AC3E}">
        <p14:creationId xmlns:p14="http://schemas.microsoft.com/office/powerpoint/2010/main" val="22864847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descr="circled4.png"/>
          <p:cNvPicPr preferRelativeResize="0"/>
          <p:nvPr/>
        </p:nvPicPr>
        <p:blipFill>
          <a:blip r:embed="rId3">
            <a:alphaModFix/>
          </a:blip>
          <a:stretch>
            <a:fillRect/>
          </a:stretch>
        </p:blipFill>
        <p:spPr>
          <a:xfrm>
            <a:off x="633418" y="733425"/>
            <a:ext cx="7877175" cy="2762250"/>
          </a:xfrm>
          <a:prstGeom prst="rect">
            <a:avLst/>
          </a:prstGeom>
          <a:noFill/>
          <a:ln>
            <a:noFill/>
          </a:ln>
        </p:spPr>
      </p:pic>
      <p:sp>
        <p:nvSpPr>
          <p:cNvPr id="2" name="Content Placeholder 1"/>
          <p:cNvSpPr>
            <a:spLocks noGrp="1"/>
          </p:cNvSpPr>
          <p:nvPr>
            <p:ph idx="1"/>
          </p:nvPr>
        </p:nvSpPr>
        <p:spPr>
          <a:xfrm>
            <a:off x="457200" y="3760165"/>
            <a:ext cx="8229600" cy="1031215"/>
          </a:xfrm>
        </p:spPr>
        <p:txBody>
          <a:bodyPr>
            <a:noAutofit/>
          </a:bodyPr>
          <a:lstStyle/>
          <a:p>
            <a:pPr marL="0" indent="0">
              <a:buNone/>
            </a:pPr>
            <a:r>
              <a:rPr lang="en-US" dirty="0">
                <a:sym typeface="Ubuntu"/>
              </a:rPr>
              <a:t>Ethereum Foundation</a:t>
            </a:r>
            <a:r>
              <a:rPr lang="en" dirty="0">
                <a:sym typeface="Ubuntu"/>
              </a:rPr>
              <a:t> sold 60,102,206 digital tokens </a:t>
            </a:r>
            <a:r>
              <a:rPr lang="en-US" dirty="0" smtClean="0">
                <a:sym typeface="Ubuntu"/>
              </a:rPr>
              <a:t>which will be useful in a </a:t>
            </a:r>
            <a:r>
              <a:rPr lang="en" dirty="0" smtClean="0">
                <a:sym typeface="Ubuntu"/>
              </a:rPr>
              <a:t>decentralized </a:t>
            </a:r>
            <a:r>
              <a:rPr lang="en" dirty="0">
                <a:sym typeface="Ubuntu"/>
              </a:rPr>
              <a:t>network</a:t>
            </a:r>
            <a:endParaRPr lang="en-US" dirty="0"/>
          </a:p>
        </p:txBody>
      </p:sp>
      <p:sp>
        <p:nvSpPr>
          <p:cNvPr id="3" name="Slide Number Placeholder 2"/>
          <p:cNvSpPr>
            <a:spLocks noGrp="1"/>
          </p:cNvSpPr>
          <p:nvPr>
            <p:ph type="sldNum" sz="quarter" idx="12"/>
          </p:nvPr>
        </p:nvSpPr>
        <p:spPr/>
        <p:txBody>
          <a:bodyPr/>
          <a:lstStyle/>
          <a:p>
            <a:fld id="{C44D6E56-4DDB-5448-B544-C1B1DCC2E384}" type="slidenum">
              <a:rPr lang="en-US" smtClean="0"/>
              <a:t>17</a:t>
            </a:fld>
            <a:endParaRPr lang="en-US"/>
          </a:p>
        </p:txBody>
      </p:sp>
    </p:spTree>
    <p:extLst>
      <p:ext uri="{BB962C8B-B14F-4D97-AF65-F5344CB8AC3E}">
        <p14:creationId xmlns:p14="http://schemas.microsoft.com/office/powerpoint/2010/main" val="146943226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smart contracts’ applications?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44D6E56-4DDB-5448-B544-C1B1DCC2E384}" type="slidenum">
              <a:rPr lang="en-US" smtClean="0"/>
              <a:t>18</a:t>
            </a:fld>
            <a:endParaRPr lang="en-US"/>
          </a:p>
        </p:txBody>
      </p:sp>
    </p:spTree>
    <p:extLst>
      <p:ext uri="{BB962C8B-B14F-4D97-AF65-F5344CB8AC3E}">
        <p14:creationId xmlns:p14="http://schemas.microsoft.com/office/powerpoint/2010/main" val="741115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Example: escrow</a:t>
            </a:r>
            <a:r>
              <a:rPr lang="en-US" dirty="0">
                <a:sym typeface="Ubuntu"/>
              </a:rPr>
              <a:t> service for exchange</a:t>
            </a:r>
            <a:endParaRPr lang="en" dirty="0">
              <a:sym typeface="Ubuntu"/>
            </a:endParaRPr>
          </a:p>
        </p:txBody>
      </p:sp>
      <p:pic>
        <p:nvPicPr>
          <p:cNvPr id="207" name="Shape 207" descr="escrow.png"/>
          <p:cNvPicPr preferRelativeResize="0"/>
          <p:nvPr/>
        </p:nvPicPr>
        <p:blipFill>
          <a:blip r:embed="rId3">
            <a:alphaModFix/>
          </a:blip>
          <a:stretch>
            <a:fillRect/>
          </a:stretch>
        </p:blipFill>
        <p:spPr>
          <a:xfrm>
            <a:off x="685806" y="1255927"/>
            <a:ext cx="7931875" cy="3286249"/>
          </a:xfrm>
          <a:prstGeom prst="rect">
            <a:avLst/>
          </a:prstGeom>
          <a:noFill/>
          <a:ln>
            <a:noFill/>
          </a:ln>
        </p:spPr>
      </p:pic>
      <p:sp>
        <p:nvSpPr>
          <p:cNvPr id="2" name="Slide Number Placeholder 1"/>
          <p:cNvSpPr>
            <a:spLocks noGrp="1"/>
          </p:cNvSpPr>
          <p:nvPr>
            <p:ph type="sldNum" sz="quarter" idx="12"/>
          </p:nvPr>
        </p:nvSpPr>
        <p:spPr/>
        <p:txBody>
          <a:bodyPr/>
          <a:lstStyle/>
          <a:p>
            <a:fld id="{C44D6E56-4DDB-5448-B544-C1B1DCC2E384}" type="slidenum">
              <a:rPr lang="en-US" smtClean="0"/>
              <a:t>19</a:t>
            </a:fld>
            <a:endParaRPr lang="en-US"/>
          </a:p>
        </p:txBody>
      </p:sp>
    </p:spTree>
    <p:extLst>
      <p:ext uri="{BB962C8B-B14F-4D97-AF65-F5344CB8AC3E}">
        <p14:creationId xmlns:p14="http://schemas.microsoft.com/office/powerpoint/2010/main" val="36948609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normAutofit/>
          </a:bodyPr>
          <a:lstStyle/>
          <a:p>
            <a:r>
              <a:rPr lang="en-US" sz="2800" dirty="0" smtClean="0"/>
              <a:t>Smart contracts and applications</a:t>
            </a:r>
          </a:p>
          <a:p>
            <a:r>
              <a:rPr lang="en-US" sz="2800" dirty="0" smtClean="0"/>
              <a:t>Ethereum</a:t>
            </a:r>
          </a:p>
          <a:p>
            <a:r>
              <a:rPr lang="en-US" dirty="0" smtClean="0"/>
              <a:t>Interesting </a:t>
            </a:r>
            <a:r>
              <a:rPr lang="en-US" dirty="0" smtClean="0"/>
              <a:t>Ethereum-based projects</a:t>
            </a:r>
            <a:endParaRPr lang="en-US" sz="2800" dirty="0" smtClean="0"/>
          </a:p>
          <a:p>
            <a:r>
              <a:rPr lang="en-US" dirty="0"/>
              <a:t>Problems &amp; </a:t>
            </a:r>
            <a:r>
              <a:rPr lang="en-US" dirty="0" smtClean="0"/>
              <a:t>challenges</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2</a:t>
            </a:fld>
            <a:endParaRPr lang="en-US"/>
          </a:p>
        </p:txBody>
      </p:sp>
    </p:spTree>
    <p:extLst>
      <p:ext uri="{BB962C8B-B14F-4D97-AF65-F5344CB8AC3E}">
        <p14:creationId xmlns:p14="http://schemas.microsoft.com/office/powerpoint/2010/main" val="6734677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Shape 212"/>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Example: multisig</a:t>
            </a:r>
          </a:p>
        </p:txBody>
      </p:sp>
      <p:sp>
        <p:nvSpPr>
          <p:cNvPr id="213" name="Shape 213"/>
          <p:cNvSpPr txBox="1">
            <a:spLocks noGrp="1"/>
          </p:cNvSpPr>
          <p:nvPr>
            <p:ph idx="1"/>
          </p:nvPr>
        </p:nvSpPr>
        <p:spPr>
          <a:prstGeom prst="rect">
            <a:avLst/>
          </a:prstGeom>
        </p:spPr>
        <p:txBody>
          <a:bodyPr lIns="91425" tIns="91425" rIns="91425" bIns="91425" anchor="t" anchorCtr="0">
            <a:noAutofit/>
          </a:bodyPr>
          <a:lstStyle/>
          <a:p>
            <a:pPr marL="457200" marR="0" lvl="0" indent="-387350" algn="l" rtl="0">
              <a:spcBef>
                <a:spcPts val="0"/>
              </a:spcBef>
              <a:spcAft>
                <a:spcPts val="600"/>
              </a:spcAft>
              <a:buClr>
                <a:srgbClr val="2A2A2A"/>
              </a:buClr>
              <a:buSzPct val="100000"/>
              <a:buFont typeface="Ubuntu"/>
            </a:pPr>
            <a:r>
              <a:rPr lang="en" dirty="0">
                <a:sym typeface="Ubuntu"/>
              </a:rPr>
              <a:t>Require M of N </a:t>
            </a:r>
            <a:r>
              <a:rPr lang="en-US" dirty="0" smtClean="0">
                <a:sym typeface="Ubuntu"/>
              </a:rPr>
              <a:t>“</a:t>
            </a:r>
            <a:r>
              <a:rPr lang="en" dirty="0" smtClean="0">
                <a:sym typeface="Ubuntu"/>
              </a:rPr>
              <a:t>owners</a:t>
            </a:r>
            <a:r>
              <a:rPr lang="en-US" dirty="0" smtClean="0">
                <a:sym typeface="Ubuntu"/>
              </a:rPr>
              <a:t>”</a:t>
            </a:r>
            <a:r>
              <a:rPr lang="en" dirty="0" smtClean="0">
                <a:sym typeface="Ubuntu"/>
              </a:rPr>
              <a:t> </a:t>
            </a:r>
            <a:r>
              <a:rPr lang="en" dirty="0">
                <a:sym typeface="Ubuntu"/>
              </a:rPr>
              <a:t>to agree in order for a particular digital asset to be transferred</a:t>
            </a:r>
          </a:p>
          <a:p>
            <a:pPr marL="914400" marR="0" lvl="1" indent="-387350" algn="l" rtl="0">
              <a:spcBef>
                <a:spcPts val="0"/>
              </a:spcBef>
              <a:spcAft>
                <a:spcPts val="600"/>
              </a:spcAft>
              <a:buClr>
                <a:srgbClr val="2A2A2A"/>
              </a:buClr>
              <a:buSzPct val="100000"/>
              <a:buFont typeface="Ubuntu"/>
            </a:pPr>
            <a:r>
              <a:rPr lang="en" dirty="0">
                <a:sym typeface="Ubuntu"/>
              </a:rPr>
              <a:t>Individual use cases </a:t>
            </a:r>
            <a:endParaRPr lang="en-US" dirty="0" smtClean="0">
              <a:sym typeface="Ubuntu"/>
            </a:endParaRPr>
          </a:p>
          <a:p>
            <a:pPr marL="1314450" lvl="2" indent="-387350">
              <a:spcBef>
                <a:spcPts val="0"/>
              </a:spcBef>
              <a:spcAft>
                <a:spcPts val="600"/>
              </a:spcAft>
              <a:buClr>
                <a:srgbClr val="2A2A2A"/>
              </a:buClr>
              <a:buSzPct val="100000"/>
              <a:buFont typeface="Ubuntu"/>
            </a:pPr>
            <a:r>
              <a:rPr lang="en" dirty="0" smtClean="0">
                <a:sym typeface="Ubuntu"/>
              </a:rPr>
              <a:t>eg</a:t>
            </a:r>
            <a:r>
              <a:rPr lang="en" dirty="0">
                <a:sym typeface="Ubuntu"/>
              </a:rPr>
              <a:t>. two-factor </a:t>
            </a:r>
            <a:r>
              <a:rPr lang="en" dirty="0" smtClean="0">
                <a:sym typeface="Ubuntu"/>
              </a:rPr>
              <a:t>authentication</a:t>
            </a:r>
            <a:endParaRPr lang="en" dirty="0">
              <a:sym typeface="Ubuntu"/>
            </a:endParaRPr>
          </a:p>
          <a:p>
            <a:pPr marL="914400" marR="0" lvl="1" indent="-387350" algn="l" rtl="0">
              <a:spcBef>
                <a:spcPts val="0"/>
              </a:spcBef>
              <a:spcAft>
                <a:spcPts val="600"/>
              </a:spcAft>
              <a:buClr>
                <a:srgbClr val="2A2A2A"/>
              </a:buClr>
              <a:buSzPct val="100000"/>
              <a:buFont typeface="Ubuntu"/>
            </a:pPr>
            <a:r>
              <a:rPr lang="en" dirty="0">
                <a:sym typeface="Ubuntu"/>
              </a:rPr>
              <a:t>Intra-organizational use </a:t>
            </a:r>
            <a:r>
              <a:rPr lang="en" dirty="0" smtClean="0">
                <a:sym typeface="Ubuntu"/>
              </a:rPr>
              <a:t>cases</a:t>
            </a:r>
            <a:endParaRPr lang="en-US" dirty="0" smtClean="0">
              <a:sym typeface="Ubuntu"/>
            </a:endParaRPr>
          </a:p>
        </p:txBody>
      </p:sp>
      <p:pic>
        <p:nvPicPr>
          <p:cNvPr id="214" name="Shape 214" descr="drawing-1.png"/>
          <p:cNvPicPr preferRelativeResize="0"/>
          <p:nvPr/>
        </p:nvPicPr>
        <p:blipFill>
          <a:blip r:embed="rId3">
            <a:alphaModFix/>
          </a:blip>
          <a:stretch>
            <a:fillRect/>
          </a:stretch>
        </p:blipFill>
        <p:spPr>
          <a:xfrm>
            <a:off x="6248977" y="2515159"/>
            <a:ext cx="2721629" cy="2463266"/>
          </a:xfrm>
          <a:prstGeom prst="rect">
            <a:avLst/>
          </a:prstGeom>
          <a:noFill/>
          <a:ln>
            <a:noFill/>
          </a:ln>
        </p:spPr>
      </p:pic>
      <p:sp>
        <p:nvSpPr>
          <p:cNvPr id="2" name="Slide Number Placeholder 1"/>
          <p:cNvSpPr>
            <a:spLocks noGrp="1"/>
          </p:cNvSpPr>
          <p:nvPr>
            <p:ph type="sldNum" sz="quarter" idx="12"/>
          </p:nvPr>
        </p:nvSpPr>
        <p:spPr/>
        <p:txBody>
          <a:bodyPr/>
          <a:lstStyle/>
          <a:p>
            <a:fld id="{C44D6E56-4DDB-5448-B544-C1B1DCC2E384}" type="slidenum">
              <a:rPr lang="en-US" smtClean="0"/>
              <a:t>20</a:t>
            </a:fld>
            <a:endParaRPr lang="en-US"/>
          </a:p>
        </p:txBody>
      </p:sp>
    </p:spTree>
    <p:extLst>
      <p:ext uri="{BB962C8B-B14F-4D97-AF65-F5344CB8AC3E}">
        <p14:creationId xmlns:p14="http://schemas.microsoft.com/office/powerpoint/2010/main" val="13388732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Shape 219"/>
          <p:cNvSpPr txBox="1">
            <a:spLocks noGrp="1"/>
          </p:cNvSpPr>
          <p:nvPr>
            <p:ph type="title"/>
          </p:nvPr>
        </p:nvSpPr>
        <p:spPr>
          <a:prstGeom prst="rect">
            <a:avLst/>
          </a:prstGeom>
        </p:spPr>
        <p:txBody>
          <a:bodyPr lIns="91425" tIns="91425" rIns="91425" bIns="91425" anchor="t" anchorCtr="0">
            <a:noAutofit/>
          </a:bodyPr>
          <a:lstStyle/>
          <a:p>
            <a:pPr marL="514350" indent="-387350">
              <a:spcBef>
                <a:spcPts val="0"/>
              </a:spcBef>
              <a:spcAft>
                <a:spcPts val="600"/>
              </a:spcAft>
            </a:pPr>
            <a:r>
              <a:rPr lang="en-US" dirty="0">
                <a:sym typeface="Ubuntu"/>
              </a:rPr>
              <a:t>A lot more interesting applications</a:t>
            </a:r>
            <a:endParaRPr lang="en" dirty="0">
              <a:sym typeface="Ubuntu"/>
            </a:endParaRPr>
          </a:p>
        </p:txBody>
      </p:sp>
      <p:sp>
        <p:nvSpPr>
          <p:cNvPr id="220" name="Shape 220"/>
          <p:cNvSpPr txBox="1">
            <a:spLocks noGrp="1"/>
          </p:cNvSpPr>
          <p:nvPr>
            <p:ph idx="1"/>
          </p:nvPr>
        </p:nvSpPr>
        <p:spPr>
          <a:prstGeom prst="rect">
            <a:avLst/>
          </a:prstGeom>
        </p:spPr>
        <p:txBody>
          <a:bodyPr lIns="91425" tIns="91425" rIns="91425" bIns="91425" anchor="t" anchorCtr="0">
            <a:noAutofit/>
          </a:bodyPr>
          <a:lstStyle/>
          <a:p>
            <a:pPr marL="533400" indent="-457200">
              <a:spcBef>
                <a:spcPts val="0"/>
              </a:spcBef>
              <a:spcAft>
                <a:spcPts val="600"/>
              </a:spcAft>
              <a:buClr>
                <a:srgbClr val="2A2A2A"/>
              </a:buClr>
              <a:buSzPct val="100000"/>
            </a:pPr>
            <a:r>
              <a:rPr lang="en" sz="2400" dirty="0" smtClean="0">
                <a:sym typeface="Ubuntu"/>
              </a:rPr>
              <a:t>Individual/intra-organizational</a:t>
            </a:r>
            <a:endParaRPr lang="en-US" sz="2400" dirty="0" smtClean="0">
              <a:sym typeface="Ubuntu"/>
            </a:endParaRPr>
          </a:p>
          <a:p>
            <a:pPr marL="857250" lvl="1" indent="-381000">
              <a:spcBef>
                <a:spcPts val="0"/>
              </a:spcBef>
              <a:spcAft>
                <a:spcPts val="600"/>
              </a:spcAft>
              <a:buClr>
                <a:srgbClr val="2A2A2A"/>
              </a:buClr>
              <a:buSzPct val="100000"/>
              <a:buFont typeface="Ubuntu"/>
            </a:pPr>
            <a:r>
              <a:rPr lang="en" sz="2000" dirty="0" smtClean="0">
                <a:sym typeface="Ubuntu"/>
              </a:rPr>
              <a:t>Complex </a:t>
            </a:r>
            <a:r>
              <a:rPr lang="en" sz="2000" dirty="0">
                <a:sym typeface="Ubuntu"/>
              </a:rPr>
              <a:t>access policies depending on amount, withdrawal limits, </a:t>
            </a:r>
            <a:r>
              <a:rPr lang="en" sz="2000" dirty="0" smtClean="0">
                <a:sym typeface="Ubuntu"/>
              </a:rPr>
              <a:t>etc</a:t>
            </a:r>
            <a:endParaRPr lang="en-US" sz="2000" dirty="0" smtClean="0">
              <a:sym typeface="Ubuntu"/>
            </a:endParaRPr>
          </a:p>
          <a:p>
            <a:pPr marL="857250" lvl="1" indent="-381000">
              <a:spcBef>
                <a:spcPts val="0"/>
              </a:spcBef>
              <a:spcAft>
                <a:spcPts val="600"/>
              </a:spcAft>
              <a:buClr>
                <a:srgbClr val="2A2A2A"/>
              </a:buClr>
              <a:buSzPct val="100000"/>
              <a:buFont typeface="Ubuntu"/>
            </a:pPr>
            <a:r>
              <a:rPr lang="en" sz="2000" dirty="0" smtClean="0">
                <a:sym typeface="Ubuntu"/>
              </a:rPr>
              <a:t>Dead </a:t>
            </a:r>
            <a:r>
              <a:rPr lang="en" sz="2000" dirty="0">
                <a:sym typeface="Ubuntu"/>
              </a:rPr>
              <a:t>man’s switch, “digital will</a:t>
            </a:r>
            <a:r>
              <a:rPr lang="en" sz="2000" dirty="0" smtClean="0">
                <a:sym typeface="Ubuntu"/>
              </a:rPr>
              <a:t>”</a:t>
            </a:r>
            <a:endParaRPr lang="en-US" sz="2000" dirty="0" smtClean="0">
              <a:sym typeface="Ubuntu"/>
            </a:endParaRPr>
          </a:p>
          <a:p>
            <a:pPr marL="1257300" lvl="2" indent="-381000">
              <a:spcBef>
                <a:spcPts val="0"/>
              </a:spcBef>
              <a:spcAft>
                <a:spcPts val="600"/>
              </a:spcAft>
              <a:buClr>
                <a:srgbClr val="2A2A2A"/>
              </a:buClr>
              <a:buSzPct val="100000"/>
              <a:buFont typeface="Ubuntu"/>
            </a:pPr>
            <a:r>
              <a:rPr lang="en-US" sz="2000" dirty="0" err="1" smtClean="0">
                <a:sym typeface="Ubuntu"/>
              </a:rPr>
              <a:t>E.g</a:t>
            </a:r>
            <a:r>
              <a:rPr lang="en-US" sz="2000" dirty="0" smtClean="0">
                <a:sym typeface="Ubuntu"/>
              </a:rPr>
              <a:t> When the owner dies, transfer all assets to someone</a:t>
            </a:r>
            <a:endParaRPr lang="en" sz="2000" dirty="0">
              <a:sym typeface="Ubuntu"/>
            </a:endParaRPr>
          </a:p>
          <a:p>
            <a:pPr marL="457200" marR="0" lvl="0" indent="-381000" algn="l" rtl="0">
              <a:spcBef>
                <a:spcPts val="0"/>
              </a:spcBef>
              <a:spcAft>
                <a:spcPts val="600"/>
              </a:spcAft>
              <a:buClr>
                <a:srgbClr val="2A2A2A"/>
              </a:buClr>
              <a:buSzPct val="100000"/>
              <a:buFont typeface="Ubuntu"/>
            </a:pPr>
            <a:r>
              <a:rPr lang="en" sz="2400" dirty="0">
                <a:sym typeface="Ubuntu"/>
              </a:rPr>
              <a:t>General</a:t>
            </a:r>
          </a:p>
          <a:p>
            <a:pPr marL="914400" marR="0" lvl="1" indent="-381000" algn="l" rtl="0">
              <a:spcBef>
                <a:spcPts val="0"/>
              </a:spcBef>
              <a:spcAft>
                <a:spcPts val="600"/>
              </a:spcAft>
              <a:buClr>
                <a:srgbClr val="2A2A2A"/>
              </a:buClr>
              <a:buSzPct val="100000"/>
              <a:buFont typeface="Ubuntu"/>
            </a:pPr>
            <a:r>
              <a:rPr lang="en" sz="2000" dirty="0">
                <a:sym typeface="Ubuntu"/>
              </a:rPr>
              <a:t>Prediction markets</a:t>
            </a:r>
          </a:p>
          <a:p>
            <a:pPr marL="914400" marR="0" lvl="1" indent="-381000" algn="l" rtl="0">
              <a:spcBef>
                <a:spcPts val="0"/>
              </a:spcBef>
              <a:spcAft>
                <a:spcPts val="600"/>
              </a:spcAft>
              <a:buClr>
                <a:srgbClr val="2A2A2A"/>
              </a:buClr>
              <a:buSzPct val="100000"/>
              <a:buFont typeface="Ubuntu"/>
            </a:pPr>
            <a:r>
              <a:rPr lang="en" sz="2000" dirty="0">
                <a:sym typeface="Ubuntu"/>
              </a:rPr>
              <a:t>Insurance</a:t>
            </a:r>
          </a:p>
          <a:p>
            <a:pPr marL="914400" marR="0" lvl="1" indent="-381000" algn="l" rtl="0">
              <a:spcBef>
                <a:spcPts val="0"/>
              </a:spcBef>
              <a:spcAft>
                <a:spcPts val="600"/>
              </a:spcAft>
              <a:buClr>
                <a:srgbClr val="2A2A2A"/>
              </a:buClr>
              <a:buSzPct val="100000"/>
              <a:buFont typeface="Ubuntu"/>
            </a:pPr>
            <a:r>
              <a:rPr lang="en" sz="2000" dirty="0">
                <a:sym typeface="Ubuntu"/>
              </a:rPr>
              <a:t>Micro-payments for computational services (file storage, bandwidth, computation, etc)</a:t>
            </a:r>
          </a:p>
        </p:txBody>
      </p:sp>
      <p:sp>
        <p:nvSpPr>
          <p:cNvPr id="2" name="Slide Number Placeholder 1"/>
          <p:cNvSpPr>
            <a:spLocks noGrp="1"/>
          </p:cNvSpPr>
          <p:nvPr>
            <p:ph type="sldNum" sz="quarter" idx="12"/>
          </p:nvPr>
        </p:nvSpPr>
        <p:spPr/>
        <p:txBody>
          <a:bodyPr/>
          <a:lstStyle/>
          <a:p>
            <a:fld id="{C44D6E56-4DDB-5448-B544-C1B1DCC2E384}" type="slidenum">
              <a:rPr lang="en-US" smtClean="0"/>
              <a:t>21</a:t>
            </a:fld>
            <a:endParaRPr lang="en-US"/>
          </a:p>
        </p:txBody>
      </p:sp>
    </p:spTree>
    <p:extLst>
      <p:ext uri="{BB962C8B-B14F-4D97-AF65-F5344CB8AC3E}">
        <p14:creationId xmlns:p14="http://schemas.microsoft.com/office/powerpoint/2010/main" val="284879471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Why smart contracts?</a:t>
            </a:r>
          </a:p>
        </p:txBody>
      </p:sp>
      <p:sp>
        <p:nvSpPr>
          <p:cNvPr id="226" name="Shape 226"/>
          <p:cNvSpPr txBox="1">
            <a:spLocks noGrp="1"/>
          </p:cNvSpPr>
          <p:nvPr>
            <p:ph idx="1"/>
          </p:nvPr>
        </p:nvSpPr>
        <p:spPr>
          <a:prstGeom prst="rect">
            <a:avLst/>
          </a:prstGeom>
        </p:spPr>
        <p:txBody>
          <a:bodyPr lIns="91425" tIns="91425" rIns="91425" bIns="91425" anchor="t" anchorCtr="0">
            <a:noAutofit/>
          </a:bodyPr>
          <a:lstStyle/>
          <a:p>
            <a:pPr marL="457200" marR="0" lvl="0" indent="-387350" algn="l" rtl="0">
              <a:spcBef>
                <a:spcPts val="0"/>
              </a:spcBef>
              <a:spcAft>
                <a:spcPts val="1000"/>
              </a:spcAft>
              <a:buClr>
                <a:srgbClr val="2A2A2A"/>
              </a:buClr>
              <a:buSzPct val="100000"/>
              <a:buFont typeface="Ubuntu"/>
            </a:pPr>
            <a:r>
              <a:rPr lang="en" dirty="0">
                <a:sym typeface="Ubuntu"/>
              </a:rPr>
              <a:t>Automated processing</a:t>
            </a:r>
          </a:p>
          <a:p>
            <a:pPr marL="457200" marR="0" lvl="0" indent="-387350" algn="l" rtl="0">
              <a:spcBef>
                <a:spcPts val="0"/>
              </a:spcBef>
              <a:spcAft>
                <a:spcPts val="1000"/>
              </a:spcAft>
              <a:buClr>
                <a:srgbClr val="2A2A2A"/>
              </a:buClr>
              <a:buSzPct val="100000"/>
              <a:buFont typeface="Ubuntu"/>
            </a:pPr>
            <a:r>
              <a:rPr lang="en" dirty="0">
                <a:sym typeface="Ubuntu"/>
              </a:rPr>
              <a:t>Trust reduction</a:t>
            </a:r>
          </a:p>
          <a:p>
            <a:pPr marL="914400" marR="0" lvl="1" indent="-387350" algn="l" rtl="0">
              <a:spcBef>
                <a:spcPts val="0"/>
              </a:spcBef>
              <a:spcAft>
                <a:spcPts val="1000"/>
              </a:spcAft>
              <a:buClr>
                <a:srgbClr val="2A2A2A"/>
              </a:buClr>
              <a:buSzPct val="100000"/>
              <a:buFont typeface="Ubuntu"/>
            </a:pPr>
            <a:r>
              <a:rPr lang="en" dirty="0">
                <a:sym typeface="Ubuntu"/>
              </a:rPr>
              <a:t>Trust </a:t>
            </a:r>
            <a:r>
              <a:rPr lang="en-US" dirty="0" smtClean="0">
                <a:sym typeface="Ubuntu"/>
              </a:rPr>
              <a:t>th</a:t>
            </a:r>
            <a:r>
              <a:rPr lang="en-US" dirty="0" smtClean="0">
                <a:sym typeface="Ubuntu"/>
              </a:rPr>
              <a:t>e secure environments</a:t>
            </a:r>
            <a:r>
              <a:rPr lang="en" dirty="0" smtClean="0">
                <a:sym typeface="Ubuntu"/>
              </a:rPr>
              <a:t>, </a:t>
            </a:r>
            <a:r>
              <a:rPr lang="en" dirty="0">
                <a:sym typeface="Ubuntu"/>
              </a:rPr>
              <a:t>not a very large number of contract enforcement mechanisms</a:t>
            </a:r>
          </a:p>
          <a:p>
            <a:pPr marL="457200" marR="0" lvl="0" indent="-387350" algn="l" rtl="0">
              <a:spcBef>
                <a:spcPts val="0"/>
              </a:spcBef>
              <a:spcAft>
                <a:spcPts val="1000"/>
              </a:spcAft>
              <a:buClr>
                <a:srgbClr val="2A2A2A"/>
              </a:buClr>
              <a:buSzPct val="100000"/>
              <a:buFont typeface="Ubuntu"/>
            </a:pPr>
            <a:r>
              <a:rPr lang="en" dirty="0">
                <a:sym typeface="Ubuntu"/>
              </a:rPr>
              <a:t>Unambiguous, terms clearly expressed in </a:t>
            </a:r>
            <a:r>
              <a:rPr lang="en" dirty="0" smtClean="0">
                <a:sym typeface="Ubuntu"/>
              </a:rPr>
              <a:t>code</a:t>
            </a:r>
            <a:endParaRPr lang="en-US" dirty="0" smtClean="0">
              <a:sym typeface="Ubuntu"/>
            </a:endParaRPr>
          </a:p>
          <a:p>
            <a:pPr marL="857250" lvl="1" indent="-387350">
              <a:spcBef>
                <a:spcPts val="0"/>
              </a:spcBef>
              <a:spcAft>
                <a:spcPts val="1000"/>
              </a:spcAft>
              <a:buClr>
                <a:srgbClr val="2A2A2A"/>
              </a:buClr>
              <a:buSzPct val="100000"/>
              <a:buFont typeface="Ubuntu"/>
            </a:pPr>
            <a:r>
              <a:rPr lang="en-US" dirty="0" smtClean="0">
                <a:sym typeface="Ubuntu"/>
              </a:rPr>
              <a:t>Question: how to express terms clearly in code?</a:t>
            </a:r>
            <a:endParaRPr lang="en" dirty="0">
              <a:sym typeface="Ubuntu"/>
            </a:endParaRPr>
          </a:p>
        </p:txBody>
      </p:sp>
      <p:sp>
        <p:nvSpPr>
          <p:cNvPr id="2" name="Slide Number Placeholder 1"/>
          <p:cNvSpPr>
            <a:spLocks noGrp="1"/>
          </p:cNvSpPr>
          <p:nvPr>
            <p:ph type="sldNum" sz="quarter" idx="12"/>
          </p:nvPr>
        </p:nvSpPr>
        <p:spPr/>
        <p:txBody>
          <a:bodyPr/>
          <a:lstStyle/>
          <a:p>
            <a:fld id="{C44D6E56-4DDB-5448-B544-C1B1DCC2E384}" type="slidenum">
              <a:rPr lang="en-US" smtClean="0"/>
              <a:t>22</a:t>
            </a:fld>
            <a:endParaRPr lang="en-US"/>
          </a:p>
        </p:txBody>
      </p:sp>
    </p:spTree>
    <p:extLst>
      <p:ext uri="{BB962C8B-B14F-4D97-AF65-F5344CB8AC3E}">
        <p14:creationId xmlns:p14="http://schemas.microsoft.com/office/powerpoint/2010/main" val="25221408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Shape 23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Smart contracts vs legal contracts</a:t>
            </a:r>
          </a:p>
        </p:txBody>
      </p:sp>
      <p:sp>
        <p:nvSpPr>
          <p:cNvPr id="232" name="Shape 232"/>
          <p:cNvSpPr txBox="1">
            <a:spLocks noGrp="1"/>
          </p:cNvSpPr>
          <p:nvPr>
            <p:ph idx="1"/>
          </p:nvPr>
        </p:nvSpPr>
        <p:spPr>
          <a:prstGeom prst="rect">
            <a:avLst/>
          </a:prstGeom>
        </p:spPr>
        <p:txBody>
          <a:bodyPr lIns="91425" tIns="91425" rIns="91425" bIns="91425" anchor="t" anchorCtr="0">
            <a:noAutofit/>
          </a:bodyPr>
          <a:lstStyle/>
          <a:p>
            <a:pPr marL="457200" marR="0" lvl="0" indent="-387350" algn="l" rtl="0">
              <a:spcBef>
                <a:spcPts val="0"/>
              </a:spcBef>
              <a:spcAft>
                <a:spcPts val="600"/>
              </a:spcAft>
              <a:buClr>
                <a:srgbClr val="2A2A2A"/>
              </a:buClr>
              <a:buSzPct val="100000"/>
              <a:buFont typeface="Ubuntu"/>
            </a:pPr>
            <a:r>
              <a:rPr lang="en" dirty="0" smtClean="0">
                <a:sym typeface="Ubuntu"/>
              </a:rPr>
              <a:t>A </a:t>
            </a:r>
            <a:r>
              <a:rPr lang="en" dirty="0">
                <a:sym typeface="Ubuntu"/>
              </a:rPr>
              <a:t>smart contract is more like a vending </a:t>
            </a:r>
            <a:r>
              <a:rPr lang="en" dirty="0" smtClean="0">
                <a:sym typeface="Ubuntu"/>
              </a:rPr>
              <a:t>machine</a:t>
            </a:r>
            <a:endParaRPr lang="en-US" dirty="0" smtClean="0">
              <a:sym typeface="Ubuntu"/>
            </a:endParaRPr>
          </a:p>
          <a:p>
            <a:pPr marL="857250" lvl="1" indent="-387350">
              <a:spcBef>
                <a:spcPts val="0"/>
              </a:spcBef>
              <a:spcAft>
                <a:spcPts val="600"/>
              </a:spcAft>
              <a:buClr>
                <a:srgbClr val="2A2A2A"/>
              </a:buClr>
              <a:buSzPct val="100000"/>
              <a:buFont typeface="Ubuntu"/>
            </a:pPr>
            <a:r>
              <a:rPr lang="en-US" sz="2000" dirty="0" smtClean="0">
                <a:sym typeface="Ubuntu"/>
              </a:rPr>
              <a:t>Follow predetermined rules</a:t>
            </a:r>
            <a:endParaRPr lang="en" sz="2000" dirty="0">
              <a:sym typeface="Ubuntu"/>
            </a:endParaRPr>
          </a:p>
          <a:p>
            <a:pPr marR="0" lvl="0" algn="l" rtl="0">
              <a:lnSpc>
                <a:spcPct val="115000"/>
              </a:lnSpc>
              <a:spcBef>
                <a:spcPts val="0"/>
              </a:spcBef>
              <a:spcAft>
                <a:spcPts val="1600"/>
              </a:spcAft>
              <a:buNone/>
            </a:pPr>
            <a:endParaRPr dirty="0">
              <a:sym typeface="Ubuntu"/>
            </a:endParaRPr>
          </a:p>
          <a:p>
            <a:pPr marL="0" marR="0" lvl="0" indent="0" algn="l" rtl="0">
              <a:lnSpc>
                <a:spcPct val="115000"/>
              </a:lnSpc>
              <a:spcBef>
                <a:spcPts val="0"/>
              </a:spcBef>
              <a:spcAft>
                <a:spcPts val="1600"/>
              </a:spcAft>
              <a:buNone/>
            </a:pPr>
            <a:endParaRPr dirty="0">
              <a:sym typeface="Ubuntu"/>
            </a:endParaRPr>
          </a:p>
        </p:txBody>
      </p:sp>
      <p:graphicFrame>
        <p:nvGraphicFramePr>
          <p:cNvPr id="4" name="Shape 238"/>
          <p:cNvGraphicFramePr/>
          <p:nvPr>
            <p:extLst>
              <p:ext uri="{D42A27DB-BD31-4B8C-83A1-F6EECF244321}">
                <p14:modId xmlns:p14="http://schemas.microsoft.com/office/powerpoint/2010/main" val="2260054977"/>
              </p:ext>
            </p:extLst>
          </p:nvPr>
        </p:nvGraphicFramePr>
        <p:xfrm>
          <a:off x="811855" y="2024705"/>
          <a:ext cx="7495150" cy="2904726"/>
        </p:xfrm>
        <a:graphic>
          <a:graphicData uri="http://schemas.openxmlformats.org/drawingml/2006/table">
            <a:tbl>
              <a:tblPr>
                <a:noFill/>
              </a:tblPr>
              <a:tblGrid>
                <a:gridCol w="3747575"/>
                <a:gridCol w="3747575"/>
              </a:tblGrid>
              <a:tr h="350951">
                <a:tc>
                  <a:txBody>
                    <a:bodyPr/>
                    <a:lstStyle/>
                    <a:p>
                      <a:pPr lvl="0" rtl="0">
                        <a:spcBef>
                          <a:spcPts val="0"/>
                        </a:spcBef>
                        <a:buNone/>
                      </a:pPr>
                      <a:r>
                        <a:rPr lang="en" sz="1800" b="1" dirty="0" smtClean="0">
                          <a:sym typeface="Ubuntu"/>
                        </a:rPr>
                        <a:t>Legal contracts</a:t>
                      </a:r>
                      <a:endParaRPr lang="en" sz="1800" b="1" dirty="0">
                        <a:sym typeface="Ubuntu"/>
                      </a:endParaRPr>
                    </a:p>
                  </a:txBody>
                  <a:tcPr marL="91425" marR="91425" marT="0" marB="0"/>
                </a:tc>
                <a:tc>
                  <a:txBody>
                    <a:bodyPr/>
                    <a:lstStyle/>
                    <a:p>
                      <a:pPr lvl="0" rtl="0">
                        <a:spcBef>
                          <a:spcPts val="0"/>
                        </a:spcBef>
                        <a:buNone/>
                      </a:pPr>
                      <a:r>
                        <a:rPr lang="en" sz="1800" b="1" dirty="0">
                          <a:sym typeface="Ubuntu"/>
                        </a:rPr>
                        <a:t>Smart contracts</a:t>
                      </a:r>
                    </a:p>
                  </a:txBody>
                  <a:tcPr marL="91425" marR="91425" marT="0" marB="0"/>
                </a:tc>
              </a:tr>
              <a:tr h="680262">
                <a:tc>
                  <a:txBody>
                    <a:bodyPr/>
                    <a:lstStyle/>
                    <a:p>
                      <a:pPr lvl="0" rtl="0">
                        <a:spcBef>
                          <a:spcPts val="0"/>
                        </a:spcBef>
                        <a:buNone/>
                      </a:pPr>
                      <a:r>
                        <a:rPr lang="en" sz="1800" dirty="0">
                          <a:sym typeface="Ubuntu"/>
                        </a:rPr>
                        <a:t>Good at subjective (ie. requiring human judgement) claims</a:t>
                      </a:r>
                    </a:p>
                  </a:txBody>
                  <a:tcPr marL="91425" marR="91425" marT="0" marB="0"/>
                </a:tc>
                <a:tc>
                  <a:txBody>
                    <a:bodyPr/>
                    <a:lstStyle/>
                    <a:p>
                      <a:pPr lvl="0" rtl="0">
                        <a:spcBef>
                          <a:spcPts val="0"/>
                        </a:spcBef>
                        <a:buNone/>
                      </a:pPr>
                      <a:r>
                        <a:rPr lang="en" sz="1800" dirty="0">
                          <a:sym typeface="Ubuntu"/>
                        </a:rPr>
                        <a:t>Good at objective (ie. mathematically evaluable) claims</a:t>
                      </a:r>
                    </a:p>
                  </a:txBody>
                  <a:tcPr marL="91425" marR="91425" marT="0" marB="0"/>
                </a:tc>
              </a:tr>
              <a:tr h="394239">
                <a:tc>
                  <a:txBody>
                    <a:bodyPr/>
                    <a:lstStyle/>
                    <a:p>
                      <a:pPr lvl="0" rtl="0">
                        <a:spcBef>
                          <a:spcPts val="0"/>
                        </a:spcBef>
                        <a:buNone/>
                      </a:pPr>
                      <a:r>
                        <a:rPr lang="en" sz="1800" dirty="0">
                          <a:sym typeface="Ubuntu"/>
                        </a:rPr>
                        <a:t>High cost</a:t>
                      </a:r>
                    </a:p>
                  </a:txBody>
                  <a:tcPr marL="91425" marR="91425" marT="0" marB="0"/>
                </a:tc>
                <a:tc>
                  <a:txBody>
                    <a:bodyPr/>
                    <a:lstStyle/>
                    <a:p>
                      <a:pPr lvl="0" rtl="0">
                        <a:spcBef>
                          <a:spcPts val="0"/>
                        </a:spcBef>
                        <a:buNone/>
                      </a:pPr>
                      <a:r>
                        <a:rPr lang="en" sz="1800" dirty="0">
                          <a:sym typeface="Ubuntu"/>
                        </a:rPr>
                        <a:t>Low cost</a:t>
                      </a:r>
                    </a:p>
                  </a:txBody>
                  <a:tcPr marL="91425" marR="91425" marT="0" marB="0"/>
                </a:tc>
              </a:tr>
              <a:tr h="423354">
                <a:tc>
                  <a:txBody>
                    <a:bodyPr/>
                    <a:lstStyle/>
                    <a:p>
                      <a:pPr lvl="0" rtl="0">
                        <a:spcBef>
                          <a:spcPts val="0"/>
                        </a:spcBef>
                        <a:buNone/>
                      </a:pPr>
                      <a:r>
                        <a:rPr lang="en-US" sz="1800" dirty="0" smtClean="0">
                          <a:sym typeface="Ubuntu"/>
                        </a:rPr>
                        <a:t>May require long</a:t>
                      </a:r>
                      <a:r>
                        <a:rPr lang="en-US" sz="1800" baseline="0" dirty="0" smtClean="0">
                          <a:sym typeface="Ubuntu"/>
                        </a:rPr>
                        <a:t> legal process</a:t>
                      </a:r>
                      <a:endParaRPr lang="en" sz="1800" dirty="0">
                        <a:sym typeface="Ubuntu"/>
                      </a:endParaRPr>
                    </a:p>
                  </a:txBody>
                  <a:tcPr marL="91425" marR="91425" marT="0" marB="0"/>
                </a:tc>
                <a:tc>
                  <a:txBody>
                    <a:bodyPr/>
                    <a:lstStyle/>
                    <a:p>
                      <a:pPr lvl="0" rtl="0">
                        <a:spcBef>
                          <a:spcPts val="0"/>
                        </a:spcBef>
                        <a:buNone/>
                      </a:pPr>
                      <a:r>
                        <a:rPr lang="en-US" sz="1800" dirty="0" smtClean="0">
                          <a:sym typeface="Ubuntu"/>
                        </a:rPr>
                        <a:t>Fast and </a:t>
                      </a:r>
                      <a:r>
                        <a:rPr lang="en-US" sz="1800" dirty="0" smtClean="0">
                          <a:sym typeface="Ubuntu"/>
                        </a:rPr>
                        <a:t>automated</a:t>
                      </a:r>
                      <a:endParaRPr lang="en" sz="1800" dirty="0">
                        <a:sym typeface="Ubuntu"/>
                      </a:endParaRPr>
                    </a:p>
                  </a:txBody>
                  <a:tcPr marL="91425" marR="91425" marT="0" marB="0"/>
                </a:tc>
              </a:tr>
              <a:tr h="527960">
                <a:tc>
                  <a:txBody>
                    <a:bodyPr/>
                    <a:lstStyle/>
                    <a:p>
                      <a:pPr lvl="0" rtl="0">
                        <a:spcBef>
                          <a:spcPts val="0"/>
                        </a:spcBef>
                        <a:buNone/>
                      </a:pPr>
                      <a:r>
                        <a:rPr lang="en" sz="1800" dirty="0">
                          <a:sym typeface="Ubuntu"/>
                        </a:rPr>
                        <a:t>Relies on penalties</a:t>
                      </a:r>
                    </a:p>
                  </a:txBody>
                  <a:tcPr marL="91425" marR="91425" marT="0" marB="0"/>
                </a:tc>
                <a:tc>
                  <a:txBody>
                    <a:bodyPr/>
                    <a:lstStyle/>
                    <a:p>
                      <a:pPr lvl="0" rtl="0">
                        <a:spcBef>
                          <a:spcPts val="0"/>
                        </a:spcBef>
                        <a:buNone/>
                      </a:pPr>
                      <a:r>
                        <a:rPr lang="en" sz="1800" dirty="0">
                          <a:sym typeface="Ubuntu"/>
                        </a:rPr>
                        <a:t>Relies on collateral/security deposits</a:t>
                      </a:r>
                    </a:p>
                  </a:txBody>
                  <a:tcPr marL="91425" marR="91425" marT="0" marB="0"/>
                </a:tc>
              </a:tr>
              <a:tr h="527960">
                <a:tc>
                  <a:txBody>
                    <a:bodyPr/>
                    <a:lstStyle/>
                    <a:p>
                      <a:pPr lvl="0" rtl="0">
                        <a:spcBef>
                          <a:spcPts val="0"/>
                        </a:spcBef>
                        <a:buNone/>
                      </a:pPr>
                      <a:r>
                        <a:rPr lang="en" sz="1800" dirty="0">
                          <a:sym typeface="Ubuntu"/>
                        </a:rPr>
                        <a:t>Jurisdiction-bound</a:t>
                      </a:r>
                    </a:p>
                  </a:txBody>
                  <a:tcPr marL="91425" marR="91425" marT="0" marB="0"/>
                </a:tc>
                <a:tc>
                  <a:txBody>
                    <a:bodyPr/>
                    <a:lstStyle/>
                    <a:p>
                      <a:pPr lvl="0" rtl="0">
                        <a:spcBef>
                          <a:spcPts val="0"/>
                        </a:spcBef>
                        <a:buNone/>
                      </a:pPr>
                      <a:r>
                        <a:rPr lang="en" sz="1800" dirty="0">
                          <a:sym typeface="Ubuntu"/>
                        </a:rPr>
                        <a:t>Potentially international </a:t>
                      </a:r>
                      <a:r>
                        <a:rPr lang="en" sz="1800" dirty="0" smtClean="0">
                          <a:sym typeface="Ubuntu"/>
                        </a:rPr>
                        <a:t>(</a:t>
                      </a:r>
                      <a:r>
                        <a:rPr lang="en-US" sz="1800" dirty="0" smtClean="0">
                          <a:sym typeface="Ubuntu"/>
                        </a:rPr>
                        <a:t>“</a:t>
                      </a:r>
                      <a:r>
                        <a:rPr lang="en" sz="1800" dirty="0" smtClean="0">
                          <a:sym typeface="Ubuntu"/>
                        </a:rPr>
                        <a:t>a-legal</a:t>
                      </a:r>
                      <a:r>
                        <a:rPr lang="en-US" sz="1800" dirty="0" smtClean="0">
                          <a:sym typeface="Ubuntu"/>
                        </a:rPr>
                        <a:t>”</a:t>
                      </a:r>
                      <a:r>
                        <a:rPr lang="en" sz="1800" dirty="0" smtClean="0">
                          <a:sym typeface="Ubuntu"/>
                        </a:rPr>
                        <a:t>)</a:t>
                      </a:r>
                      <a:endParaRPr lang="en" sz="1800" dirty="0">
                        <a:sym typeface="Ubuntu"/>
                      </a:endParaRPr>
                    </a:p>
                  </a:txBody>
                  <a:tcPr marL="91425" marR="91425" marT="0" marB="0"/>
                </a:tc>
              </a:tr>
            </a:tbl>
          </a:graphicData>
        </a:graphic>
      </p:graphicFrame>
      <p:sp>
        <p:nvSpPr>
          <p:cNvPr id="2" name="Slide Number Placeholder 1"/>
          <p:cNvSpPr>
            <a:spLocks noGrp="1"/>
          </p:cNvSpPr>
          <p:nvPr>
            <p:ph type="sldNum" sz="quarter" idx="12"/>
          </p:nvPr>
        </p:nvSpPr>
        <p:spPr/>
        <p:txBody>
          <a:bodyPr/>
          <a:lstStyle/>
          <a:p>
            <a:fld id="{C44D6E56-4DDB-5448-B544-C1B1DCC2E384}" type="slidenum">
              <a:rPr lang="en-US" smtClean="0"/>
              <a:t>23</a:t>
            </a:fld>
            <a:endParaRPr lang="en-US"/>
          </a:p>
        </p:txBody>
      </p:sp>
    </p:spTree>
    <p:extLst>
      <p:ext uri="{BB962C8B-B14F-4D97-AF65-F5344CB8AC3E}">
        <p14:creationId xmlns:p14="http://schemas.microsoft.com/office/powerpoint/2010/main" val="25326735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42"/>
        <p:cNvGrpSpPr/>
        <p:nvPr/>
      </p:nvGrpSpPr>
      <p:grpSpPr>
        <a:xfrm>
          <a:off x="0" y="0"/>
          <a:ext cx="0" cy="0"/>
          <a:chOff x="0" y="0"/>
          <a:chExt cx="0" cy="0"/>
        </a:xfrm>
      </p:grpSpPr>
      <p:sp>
        <p:nvSpPr>
          <p:cNvPr id="243" name="Shape 243"/>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Smart contracts vs legal contracts</a:t>
            </a:r>
          </a:p>
        </p:txBody>
      </p:sp>
      <p:sp>
        <p:nvSpPr>
          <p:cNvPr id="244" name="Shape 244"/>
          <p:cNvSpPr txBox="1">
            <a:spLocks noGrp="1"/>
          </p:cNvSpPr>
          <p:nvPr>
            <p:ph idx="1"/>
          </p:nvPr>
        </p:nvSpPr>
        <p:spPr>
          <a:prstGeom prst="rect">
            <a:avLst/>
          </a:prstGeom>
        </p:spPr>
        <p:txBody>
          <a:bodyPr lIns="91425" tIns="91425" rIns="91425" bIns="91425" anchor="t" anchorCtr="0">
            <a:noAutofit/>
          </a:bodyPr>
          <a:lstStyle/>
          <a:p>
            <a:pPr marL="457200" marR="0" lvl="0" indent="-374650" algn="l" rtl="0">
              <a:spcBef>
                <a:spcPts val="0"/>
              </a:spcBef>
              <a:spcAft>
                <a:spcPts val="600"/>
              </a:spcAft>
              <a:buClr>
                <a:srgbClr val="2A2A2A"/>
              </a:buClr>
              <a:buSzPct val="100000"/>
              <a:buFont typeface="Ubuntu"/>
            </a:pPr>
            <a:r>
              <a:rPr lang="en" sz="2400" dirty="0">
                <a:sym typeface="Ubuntu"/>
              </a:rPr>
              <a:t>Example: smart contracts are not very effective for </a:t>
            </a:r>
            <a:r>
              <a:rPr lang="en" sz="2400" dirty="0" smtClean="0">
                <a:sym typeface="Ubuntu"/>
              </a:rPr>
              <a:t>loans</a:t>
            </a:r>
            <a:endParaRPr lang="en-US" sz="2400" dirty="0" smtClean="0">
              <a:sym typeface="Ubuntu"/>
            </a:endParaRPr>
          </a:p>
          <a:p>
            <a:pPr marL="857250" lvl="1" indent="-374650">
              <a:spcBef>
                <a:spcPts val="0"/>
              </a:spcBef>
              <a:spcAft>
                <a:spcPts val="600"/>
              </a:spcAft>
              <a:buClr>
                <a:srgbClr val="2A2A2A"/>
              </a:buClr>
              <a:buSzPct val="100000"/>
              <a:buFont typeface="Ubuntu"/>
            </a:pPr>
            <a:r>
              <a:rPr lang="en-US" sz="2000" dirty="0" smtClean="0">
                <a:sym typeface="Ubuntu"/>
              </a:rPr>
              <a:t>H</a:t>
            </a:r>
            <a:r>
              <a:rPr lang="en" sz="2000" dirty="0" smtClean="0">
                <a:sym typeface="Ubuntu"/>
              </a:rPr>
              <a:t>as </a:t>
            </a:r>
            <a:r>
              <a:rPr lang="en" sz="2000" dirty="0">
                <a:sym typeface="Ubuntu"/>
              </a:rPr>
              <a:t>the capital to provide liquid collateral for a </a:t>
            </a:r>
            <a:r>
              <a:rPr lang="en" sz="2000" dirty="0" smtClean="0">
                <a:sym typeface="Ubuntu"/>
              </a:rPr>
              <a:t>loan</a:t>
            </a:r>
            <a:r>
              <a:rPr lang="en-US" sz="2000" dirty="0" smtClean="0">
                <a:sym typeface="Ubuntu"/>
              </a:rPr>
              <a:t>,</a:t>
            </a:r>
            <a:r>
              <a:rPr lang="en" sz="2000" dirty="0" smtClean="0">
                <a:sym typeface="Ubuntu"/>
              </a:rPr>
              <a:t> do </a:t>
            </a:r>
            <a:r>
              <a:rPr lang="en" sz="2000" dirty="0">
                <a:sym typeface="Ubuntu"/>
              </a:rPr>
              <a:t>not need the loan in the first </a:t>
            </a:r>
            <a:r>
              <a:rPr lang="en" sz="2000" dirty="0" smtClean="0">
                <a:sym typeface="Ubuntu"/>
              </a:rPr>
              <a:t>place</a:t>
            </a:r>
            <a:endParaRPr lang="en-US" sz="2000" dirty="0">
              <a:sym typeface="Ubuntu"/>
            </a:endParaRPr>
          </a:p>
          <a:p>
            <a:pPr marL="857250" lvl="1" indent="-374650">
              <a:spcBef>
                <a:spcPts val="0"/>
              </a:spcBef>
              <a:spcAft>
                <a:spcPts val="600"/>
              </a:spcAft>
              <a:buClr>
                <a:srgbClr val="2A2A2A"/>
              </a:buClr>
              <a:buSzPct val="100000"/>
              <a:buFont typeface="Ubuntu"/>
            </a:pPr>
            <a:r>
              <a:rPr lang="en" sz="2000" dirty="0" smtClean="0">
                <a:sym typeface="Ubuntu"/>
              </a:rPr>
              <a:t>Can </a:t>
            </a:r>
            <a:r>
              <a:rPr lang="en" sz="2000" dirty="0">
                <a:sym typeface="Ubuntu"/>
              </a:rPr>
              <a:t>use illiquid collateral though (eg. domain names)</a:t>
            </a:r>
          </a:p>
          <a:p>
            <a:pPr marL="457200" marR="0" lvl="0" indent="-374650" algn="l" rtl="0">
              <a:spcBef>
                <a:spcPts val="0"/>
              </a:spcBef>
              <a:spcAft>
                <a:spcPts val="600"/>
              </a:spcAft>
              <a:buClr>
                <a:srgbClr val="2A2A2A"/>
              </a:buClr>
              <a:buSzPct val="100000"/>
              <a:buFont typeface="Ubuntu"/>
            </a:pPr>
            <a:r>
              <a:rPr lang="en" sz="2400" dirty="0">
                <a:sym typeface="Ubuntu"/>
              </a:rPr>
              <a:t>Example: legal contracts are not very effective for the anti-spam use case </a:t>
            </a:r>
            <a:endParaRPr lang="en-US" sz="2400" dirty="0" smtClean="0">
              <a:sym typeface="Ubuntu"/>
            </a:endParaRPr>
          </a:p>
          <a:p>
            <a:pPr marL="857250" lvl="1" indent="-374650">
              <a:spcBef>
                <a:spcPts val="0"/>
              </a:spcBef>
              <a:spcAft>
                <a:spcPts val="600"/>
              </a:spcAft>
              <a:buClr>
                <a:srgbClr val="2A2A2A"/>
              </a:buClr>
              <a:buSzPct val="100000"/>
              <a:buFont typeface="Ubuntu"/>
            </a:pPr>
            <a:r>
              <a:rPr lang="en" sz="2000" dirty="0" smtClean="0">
                <a:sym typeface="Ubuntu"/>
              </a:rPr>
              <a:t>amounts </a:t>
            </a:r>
            <a:r>
              <a:rPr lang="en" sz="2000" dirty="0">
                <a:sym typeface="Ubuntu"/>
              </a:rPr>
              <a:t>at stake are so </a:t>
            </a:r>
            <a:r>
              <a:rPr lang="en" sz="2000" dirty="0" smtClean="0">
                <a:sym typeface="Ubuntu"/>
              </a:rPr>
              <a:t>small</a:t>
            </a:r>
            <a:endParaRPr lang="en-US" sz="2000" dirty="0" smtClean="0">
              <a:sym typeface="Ubuntu"/>
            </a:endParaRPr>
          </a:p>
          <a:p>
            <a:pPr marL="857250" lvl="1" indent="-374650">
              <a:spcBef>
                <a:spcPts val="0"/>
              </a:spcBef>
              <a:spcAft>
                <a:spcPts val="600"/>
              </a:spcAft>
              <a:buClr>
                <a:srgbClr val="2A2A2A"/>
              </a:buClr>
              <a:buSzPct val="100000"/>
              <a:buFont typeface="Ubuntu"/>
            </a:pPr>
            <a:r>
              <a:rPr lang="en" sz="2000" dirty="0" smtClean="0">
                <a:sym typeface="Ubuntu"/>
              </a:rPr>
              <a:t>spammers </a:t>
            </a:r>
            <a:r>
              <a:rPr lang="en" sz="2000" dirty="0">
                <a:sym typeface="Ubuntu"/>
              </a:rPr>
              <a:t>can locate themselves in favorable jurisdictions and evade detection</a:t>
            </a:r>
          </a:p>
          <a:p>
            <a:pPr marR="0" lvl="0" algn="l" rtl="0">
              <a:spcBef>
                <a:spcPts val="0"/>
              </a:spcBef>
              <a:spcAft>
                <a:spcPts val="600"/>
              </a:spcAft>
              <a:buNone/>
            </a:pPr>
            <a:endParaRPr sz="2400" dirty="0">
              <a:sym typeface="Ubuntu"/>
            </a:endParaRPr>
          </a:p>
          <a:p>
            <a:pPr marL="0" marR="0" lvl="0" indent="0" algn="l" rtl="0">
              <a:spcBef>
                <a:spcPts val="0"/>
              </a:spcBef>
              <a:spcAft>
                <a:spcPts val="600"/>
              </a:spcAft>
              <a:buNone/>
            </a:pPr>
            <a:endParaRPr sz="2400" dirty="0">
              <a:sym typeface="Ubuntu"/>
            </a:endParaRPr>
          </a:p>
        </p:txBody>
      </p:sp>
      <p:sp>
        <p:nvSpPr>
          <p:cNvPr id="2" name="Slide Number Placeholder 1"/>
          <p:cNvSpPr>
            <a:spLocks noGrp="1"/>
          </p:cNvSpPr>
          <p:nvPr>
            <p:ph type="sldNum" sz="quarter" idx="12"/>
          </p:nvPr>
        </p:nvSpPr>
        <p:spPr/>
        <p:txBody>
          <a:bodyPr/>
          <a:lstStyle/>
          <a:p>
            <a:fld id="{C44D6E56-4DDB-5448-B544-C1B1DCC2E384}" type="slidenum">
              <a:rPr lang="en-US" smtClean="0"/>
              <a:t>24</a:t>
            </a:fld>
            <a:endParaRPr lang="en-US"/>
          </a:p>
        </p:txBody>
      </p:sp>
    </p:spTree>
    <p:extLst>
      <p:ext uri="{BB962C8B-B14F-4D97-AF65-F5344CB8AC3E}">
        <p14:creationId xmlns:p14="http://schemas.microsoft.com/office/powerpoint/2010/main" val="4174679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Ethereum: the first blockchain-based smart contract platform</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C44D6E56-4DDB-5448-B544-C1B1DCC2E384}" type="slidenum">
              <a:rPr lang="en-US" smtClean="0"/>
              <a:t>25</a:t>
            </a:fld>
            <a:endParaRPr lang="en-US"/>
          </a:p>
        </p:txBody>
      </p:sp>
    </p:spTree>
    <p:extLst>
      <p:ext uri="{BB962C8B-B14F-4D97-AF65-F5344CB8AC3E}">
        <p14:creationId xmlns:p14="http://schemas.microsoft.com/office/powerpoint/2010/main" val="24198710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Shape 26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Ethereum</a:t>
            </a:r>
          </a:p>
        </p:txBody>
      </p:sp>
      <p:sp>
        <p:nvSpPr>
          <p:cNvPr id="261" name="Shape 261"/>
          <p:cNvSpPr txBox="1">
            <a:spLocks noGrp="1"/>
          </p:cNvSpPr>
          <p:nvPr>
            <p:ph idx="1"/>
          </p:nvPr>
        </p:nvSpPr>
        <p:spPr>
          <a:xfrm>
            <a:off x="457205" y="1000322"/>
            <a:ext cx="7262863" cy="3594303"/>
          </a:xfrm>
          <a:prstGeom prst="rect">
            <a:avLst/>
          </a:prstGeom>
        </p:spPr>
        <p:txBody>
          <a:bodyPr lIns="91425" tIns="91425" rIns="91425" bIns="91425" anchor="t" anchorCtr="0">
            <a:noAutofit/>
          </a:bodyPr>
          <a:lstStyle/>
          <a:p>
            <a:pPr marL="457200" lvl="0" indent="-387350" rtl="0">
              <a:spcBef>
                <a:spcPts val="0"/>
              </a:spcBef>
              <a:buClr>
                <a:srgbClr val="2A2A2A"/>
              </a:buClr>
              <a:buSzPct val="100000"/>
              <a:buFont typeface="Ubuntu"/>
            </a:pPr>
            <a:r>
              <a:rPr lang="en" dirty="0">
                <a:sym typeface="Ubuntu"/>
              </a:rPr>
              <a:t>Blockchain with </a:t>
            </a:r>
            <a:r>
              <a:rPr lang="en-US" dirty="0" smtClean="0">
                <a:sym typeface="Ubuntu"/>
              </a:rPr>
              <a:t>expressive</a:t>
            </a:r>
            <a:r>
              <a:rPr lang="en" dirty="0" smtClean="0">
                <a:sym typeface="Ubuntu"/>
              </a:rPr>
              <a:t> </a:t>
            </a:r>
            <a:r>
              <a:rPr lang="en" dirty="0">
                <a:sym typeface="Ubuntu"/>
              </a:rPr>
              <a:t>programming language</a:t>
            </a:r>
          </a:p>
          <a:p>
            <a:pPr marL="914400" lvl="1" indent="-387350" rtl="0">
              <a:spcBef>
                <a:spcPts val="0"/>
              </a:spcBef>
              <a:buClr>
                <a:srgbClr val="2A2A2A"/>
              </a:buClr>
              <a:buSzPct val="100000"/>
              <a:buFont typeface="Ubuntu"/>
            </a:pPr>
            <a:r>
              <a:rPr lang="en" dirty="0" smtClean="0">
                <a:sym typeface="Ubuntu"/>
              </a:rPr>
              <a:t>Programming </a:t>
            </a:r>
            <a:r>
              <a:rPr lang="en" dirty="0">
                <a:sym typeface="Ubuntu"/>
              </a:rPr>
              <a:t>language makes it ideal for smart </a:t>
            </a:r>
            <a:r>
              <a:rPr lang="en" dirty="0" smtClean="0">
                <a:sym typeface="Ubuntu"/>
              </a:rPr>
              <a:t>contracts</a:t>
            </a:r>
            <a:endParaRPr lang="en-US" dirty="0" smtClean="0">
              <a:sym typeface="Ubuntu"/>
            </a:endParaRPr>
          </a:p>
          <a:p>
            <a:pPr marL="514350" indent="-387350">
              <a:spcBef>
                <a:spcPts val="0"/>
              </a:spcBef>
              <a:buClr>
                <a:srgbClr val="2A2A2A"/>
              </a:buClr>
              <a:buSzPct val="100000"/>
              <a:buFont typeface="Ubuntu"/>
            </a:pPr>
            <a:r>
              <a:rPr lang="en-US" dirty="0" smtClean="0">
                <a:sym typeface="Ubuntu"/>
              </a:rPr>
              <a:t>Why?</a:t>
            </a:r>
          </a:p>
          <a:p>
            <a:pPr marL="857250" lvl="1" indent="-374650">
              <a:spcBef>
                <a:spcPts val="0"/>
              </a:spcBef>
              <a:spcAft>
                <a:spcPts val="600"/>
              </a:spcAft>
              <a:buClr>
                <a:srgbClr val="2A2A2A"/>
              </a:buClr>
              <a:buSzPct val="100000"/>
              <a:buFont typeface="Ubuntu"/>
            </a:pPr>
            <a:r>
              <a:rPr lang="en-US" dirty="0">
                <a:sym typeface="Ubuntu"/>
              </a:rPr>
              <a:t>Most public blockchains </a:t>
            </a:r>
            <a:r>
              <a:rPr lang="en-US" dirty="0" smtClean="0">
                <a:sym typeface="Ubuntu"/>
              </a:rPr>
              <a:t>are cryptocurrencies</a:t>
            </a:r>
            <a:endParaRPr lang="en-US" dirty="0">
              <a:sym typeface="Ubuntu"/>
            </a:endParaRPr>
          </a:p>
          <a:p>
            <a:pPr marL="1257300" lvl="2" indent="-374650">
              <a:spcBef>
                <a:spcPts val="0"/>
              </a:spcBef>
              <a:spcAft>
                <a:spcPts val="600"/>
              </a:spcAft>
              <a:buClr>
                <a:srgbClr val="2A2A2A"/>
              </a:buClr>
              <a:buSzPct val="100000"/>
              <a:buFont typeface="Ubuntu"/>
            </a:pPr>
            <a:r>
              <a:rPr lang="en-US" dirty="0">
                <a:sym typeface="Ubuntu"/>
              </a:rPr>
              <a:t>Can only transfer coins between </a:t>
            </a:r>
            <a:r>
              <a:rPr lang="en-US" dirty="0" smtClean="0">
                <a:sym typeface="Ubuntu"/>
              </a:rPr>
              <a:t>users</a:t>
            </a:r>
          </a:p>
          <a:p>
            <a:pPr marL="857250" lvl="1" indent="-374650">
              <a:spcBef>
                <a:spcPts val="0"/>
              </a:spcBef>
              <a:spcAft>
                <a:spcPts val="600"/>
              </a:spcAft>
              <a:buClr>
                <a:srgbClr val="2A2A2A"/>
              </a:buClr>
              <a:buSzPct val="100000"/>
              <a:buFont typeface="Ubuntu"/>
            </a:pPr>
            <a:r>
              <a:rPr lang="en-US" dirty="0" smtClean="0">
                <a:sym typeface="Ubuntu"/>
              </a:rPr>
              <a:t>Smart contracts enable much more applications</a:t>
            </a:r>
            <a:endParaRPr lang="en" dirty="0">
              <a:sym typeface="Ubuntu"/>
            </a:endParaRPr>
          </a:p>
        </p:txBody>
      </p:sp>
      <p:pic>
        <p:nvPicPr>
          <p:cNvPr id="262" name="Shape 262" descr="ethereum-logo.png"/>
          <p:cNvPicPr preferRelativeResize="0"/>
          <p:nvPr/>
        </p:nvPicPr>
        <p:blipFill>
          <a:blip r:embed="rId3">
            <a:alphaModFix/>
          </a:blip>
          <a:stretch>
            <a:fillRect/>
          </a:stretch>
        </p:blipFill>
        <p:spPr>
          <a:xfrm>
            <a:off x="6923919" y="1000322"/>
            <a:ext cx="2295525" cy="3362325"/>
          </a:xfrm>
          <a:prstGeom prst="rect">
            <a:avLst/>
          </a:prstGeom>
          <a:noFill/>
          <a:ln>
            <a:noFill/>
          </a:ln>
        </p:spPr>
      </p:pic>
      <p:sp>
        <p:nvSpPr>
          <p:cNvPr id="2" name="Slide Number Placeholder 1"/>
          <p:cNvSpPr>
            <a:spLocks noGrp="1"/>
          </p:cNvSpPr>
          <p:nvPr>
            <p:ph type="sldNum" sz="quarter" idx="12"/>
          </p:nvPr>
        </p:nvSpPr>
        <p:spPr/>
        <p:txBody>
          <a:bodyPr/>
          <a:lstStyle/>
          <a:p>
            <a:fld id="{C44D6E56-4DDB-5448-B544-C1B1DCC2E384}" type="slidenum">
              <a:rPr lang="en-US" smtClean="0"/>
              <a:t>26</a:t>
            </a:fld>
            <a:endParaRPr lang="en-US"/>
          </a:p>
        </p:txBody>
      </p:sp>
    </p:spTree>
    <p:extLst>
      <p:ext uri="{BB962C8B-B14F-4D97-AF65-F5344CB8AC3E}">
        <p14:creationId xmlns:p14="http://schemas.microsoft.com/office/powerpoint/2010/main" val="3300669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457200" y="88237"/>
            <a:ext cx="8229600" cy="715664"/>
          </a:xfrm>
          <a:prstGeom prst="rect">
            <a:avLst/>
          </a:prstGeom>
        </p:spPr>
        <p:txBody>
          <a:bodyPr lIns="91425" tIns="91425" rIns="91425" bIns="91425" anchor="t" anchorCtr="0">
            <a:noAutofit/>
          </a:bodyPr>
          <a:lstStyle/>
          <a:p>
            <a:pPr lvl="0" algn="ctr" rtl="0">
              <a:spcBef>
                <a:spcPts val="0"/>
              </a:spcBef>
              <a:buNone/>
            </a:pPr>
            <a:r>
              <a:rPr lang="en-US" dirty="0" smtClean="0">
                <a:sym typeface="Ubuntu"/>
              </a:rPr>
              <a:t>Analogy: M</a:t>
            </a:r>
            <a:r>
              <a:rPr lang="en" dirty="0" smtClean="0">
                <a:sym typeface="Ubuntu"/>
              </a:rPr>
              <a:t>ost </a:t>
            </a:r>
            <a:r>
              <a:rPr lang="en" dirty="0">
                <a:sym typeface="Ubuntu"/>
              </a:rPr>
              <a:t>existing blockchain protocols were designed </a:t>
            </a:r>
            <a:r>
              <a:rPr lang="en" dirty="0" smtClean="0">
                <a:sym typeface="Ubuntu"/>
              </a:rPr>
              <a:t>like</a:t>
            </a:r>
            <a:endParaRPr lang="en" dirty="0">
              <a:sym typeface="Ubuntu"/>
            </a:endParaRPr>
          </a:p>
        </p:txBody>
      </p:sp>
      <p:pic>
        <p:nvPicPr>
          <p:cNvPr id="274" name="Shape 274" descr="hl4.png"/>
          <p:cNvPicPr preferRelativeResize="0"/>
          <p:nvPr/>
        </p:nvPicPr>
        <p:blipFill>
          <a:blip r:embed="rId3">
            <a:alphaModFix/>
          </a:blip>
          <a:stretch>
            <a:fillRect/>
          </a:stretch>
        </p:blipFill>
        <p:spPr>
          <a:xfrm>
            <a:off x="138310" y="1534246"/>
            <a:ext cx="3777911" cy="3609254"/>
          </a:xfrm>
          <a:prstGeom prst="rect">
            <a:avLst/>
          </a:prstGeom>
          <a:noFill/>
          <a:ln>
            <a:noFill/>
          </a:ln>
        </p:spPr>
      </p:pic>
      <p:grpSp>
        <p:nvGrpSpPr>
          <p:cNvPr id="4" name="Group 3"/>
          <p:cNvGrpSpPr/>
          <p:nvPr/>
        </p:nvGrpSpPr>
        <p:grpSpPr>
          <a:xfrm>
            <a:off x="4301623" y="1574623"/>
            <a:ext cx="3777911" cy="3609254"/>
            <a:chOff x="4703969" y="1534246"/>
            <a:chExt cx="3777911" cy="3609254"/>
          </a:xfrm>
        </p:grpSpPr>
        <p:pic>
          <p:nvPicPr>
            <p:cNvPr id="5" name="Shape 274" descr="hl4.png"/>
            <p:cNvPicPr preferRelativeResize="0"/>
            <p:nvPr/>
          </p:nvPicPr>
          <p:blipFill>
            <a:blip r:embed="rId3">
              <a:alphaModFix/>
            </a:blip>
            <a:stretch>
              <a:fillRect/>
            </a:stretch>
          </p:blipFill>
          <p:spPr>
            <a:xfrm>
              <a:off x="4703969" y="1534246"/>
              <a:ext cx="3777911" cy="3609254"/>
            </a:xfrm>
            <a:prstGeom prst="rect">
              <a:avLst/>
            </a:prstGeom>
            <a:noFill/>
            <a:ln>
              <a:noFill/>
            </a:ln>
          </p:spPr>
        </p:pic>
        <p:sp>
          <p:nvSpPr>
            <p:cNvPr id="3" name="Rectangle 2"/>
            <p:cNvSpPr/>
            <p:nvPr/>
          </p:nvSpPr>
          <p:spPr>
            <a:xfrm>
              <a:off x="5922068" y="2452280"/>
              <a:ext cx="1383073" cy="4653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t>
              </a:r>
              <a:endParaRPr lang="en-US" dirty="0"/>
            </a:p>
          </p:txBody>
        </p:sp>
      </p:grpSp>
      <p:sp>
        <p:nvSpPr>
          <p:cNvPr id="6" name="TextBox 5"/>
          <p:cNvSpPr txBox="1"/>
          <p:nvPr/>
        </p:nvSpPr>
        <p:spPr>
          <a:xfrm>
            <a:off x="3772018" y="2917585"/>
            <a:ext cx="1181899" cy="461665"/>
          </a:xfrm>
          <a:prstGeom prst="rect">
            <a:avLst/>
          </a:prstGeom>
          <a:noFill/>
        </p:spPr>
        <p:txBody>
          <a:bodyPr wrap="square" rtlCol="0">
            <a:spAutoFit/>
          </a:bodyPr>
          <a:lstStyle/>
          <a:p>
            <a:r>
              <a:rPr lang="en-US" sz="2400" dirty="0" smtClean="0"/>
              <a:t>OR THIS</a:t>
            </a:r>
            <a:endParaRPr lang="en-US" sz="2400" dirty="0"/>
          </a:p>
        </p:txBody>
      </p:sp>
      <p:pic>
        <p:nvPicPr>
          <p:cNvPr id="2" name="Picture 1" descr="zcash.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8664" y="1375315"/>
            <a:ext cx="686402" cy="686402"/>
          </a:xfrm>
          <a:prstGeom prst="rect">
            <a:avLst/>
          </a:prstGeom>
        </p:spPr>
      </p:pic>
      <p:pic>
        <p:nvPicPr>
          <p:cNvPr id="7" name="Picture 6" descr="monero.jpe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3381" y="2387313"/>
            <a:ext cx="1880621" cy="492544"/>
          </a:xfrm>
          <a:prstGeom prst="rect">
            <a:avLst/>
          </a:prstGeom>
        </p:spPr>
      </p:pic>
      <p:pic>
        <p:nvPicPr>
          <p:cNvPr id="10" name="Picture 9" descr="bitcoi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2" y="1296384"/>
            <a:ext cx="1112953" cy="556477"/>
          </a:xfrm>
          <a:prstGeom prst="rect">
            <a:avLst/>
          </a:prstGeom>
        </p:spPr>
      </p:pic>
      <p:sp>
        <p:nvSpPr>
          <p:cNvPr id="8" name="Slide Number Placeholder 7"/>
          <p:cNvSpPr>
            <a:spLocks noGrp="1"/>
          </p:cNvSpPr>
          <p:nvPr>
            <p:ph type="sldNum" sz="quarter" idx="12"/>
          </p:nvPr>
        </p:nvSpPr>
        <p:spPr/>
        <p:txBody>
          <a:bodyPr/>
          <a:lstStyle/>
          <a:p>
            <a:fld id="{C44D6E56-4DDB-5448-B544-C1B1DCC2E384}" type="slidenum">
              <a:rPr lang="en-US" smtClean="0"/>
              <a:t>27</a:t>
            </a:fld>
            <a:endParaRPr lang="en-US"/>
          </a:p>
        </p:txBody>
      </p:sp>
    </p:spTree>
    <p:extLst>
      <p:ext uri="{BB962C8B-B14F-4D97-AF65-F5344CB8AC3E}">
        <p14:creationId xmlns:p14="http://schemas.microsoft.com/office/powerpoint/2010/main" val="761320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3" name="Content Placeholder 2" descr="iphone-7-silver-med.jpg"/>
          <p:cNvPicPr>
            <a:picLocks noGrp="1" noChangeAspect="1"/>
          </p:cNvPicPr>
          <p:nvPr>
            <p:ph idx="1"/>
          </p:nvPr>
        </p:nvPicPr>
        <p:blipFill>
          <a:blip r:embed="rId3">
            <a:extLst>
              <a:ext uri="{28A0092B-C50C-407E-A947-70E740481C1C}">
                <a14:useLocalDpi xmlns:a14="http://schemas.microsoft.com/office/drawing/2010/main" val="0"/>
              </a:ext>
            </a:extLst>
          </a:blip>
          <a:srcRect l="-64488" r="-64488"/>
          <a:stretch>
            <a:fillRect/>
          </a:stretch>
        </p:blipFill>
        <p:spPr>
          <a:xfrm>
            <a:off x="176022" y="1261794"/>
            <a:ext cx="8229600" cy="3594100"/>
          </a:xfrm>
        </p:spPr>
      </p:pic>
      <p:pic>
        <p:nvPicPr>
          <p:cNvPr id="4" name="Picture 3" descr="Samsung-Galaxy-A7-1.jpg"/>
          <p:cNvPicPr>
            <a:picLocks noChangeAspect="1"/>
          </p:cNvPicPr>
          <p:nvPr/>
        </p:nvPicPr>
        <p:blipFill rotWithShape="1">
          <a:blip r:embed="rId4">
            <a:extLst>
              <a:ext uri="{28A0092B-C50C-407E-A947-70E740481C1C}">
                <a14:useLocalDpi xmlns:a14="http://schemas.microsoft.com/office/drawing/2010/main" val="0"/>
              </a:ext>
            </a:extLst>
          </a:blip>
          <a:srcRect l="8256" r="12467" b="1815"/>
          <a:stretch/>
        </p:blipFill>
        <p:spPr>
          <a:xfrm>
            <a:off x="6387266" y="1120886"/>
            <a:ext cx="2275784" cy="3667213"/>
          </a:xfrm>
          <a:prstGeom prst="rect">
            <a:avLst/>
          </a:prstGeom>
        </p:spPr>
      </p:pic>
      <p:sp>
        <p:nvSpPr>
          <p:cNvPr id="285" name="Shape 285"/>
          <p:cNvSpPr txBox="1">
            <a:spLocks noGrp="1"/>
          </p:cNvSpPr>
          <p:nvPr>
            <p:ph type="title"/>
          </p:nvPr>
        </p:nvSpPr>
        <p:spPr>
          <a:prstGeom prst="rect">
            <a:avLst/>
          </a:prstGeom>
        </p:spPr>
        <p:txBody>
          <a:bodyPr lIns="91425" tIns="91425" rIns="91425" bIns="91425" anchor="t" anchorCtr="0">
            <a:noAutofit/>
          </a:bodyPr>
          <a:lstStyle/>
          <a:p>
            <a:pPr lvl="0" algn="ctr" rtl="0">
              <a:spcBef>
                <a:spcPts val="0"/>
              </a:spcBef>
              <a:buNone/>
            </a:pPr>
            <a:r>
              <a:rPr lang="en-US" dirty="0">
                <a:sym typeface="Ubuntu"/>
              </a:rPr>
              <a:t>w</a:t>
            </a:r>
            <a:r>
              <a:rPr lang="en" dirty="0" smtClean="0">
                <a:sym typeface="Ubuntu"/>
              </a:rPr>
              <a:t>hy </a:t>
            </a:r>
            <a:r>
              <a:rPr lang="en" dirty="0">
                <a:sym typeface="Ubuntu"/>
              </a:rPr>
              <a:t>not make a protocol that works </a:t>
            </a:r>
            <a:r>
              <a:rPr lang="en" dirty="0" smtClean="0">
                <a:sym typeface="Ubuntu"/>
              </a:rPr>
              <a:t>like </a:t>
            </a:r>
            <a:endParaRPr lang="en" dirty="0">
              <a:sym typeface="Ubuntu"/>
            </a:endParaRPr>
          </a:p>
        </p:txBody>
      </p:sp>
      <p:pic>
        <p:nvPicPr>
          <p:cNvPr id="286" name="Shape 286" descr="61a53aa7d5fbc2525268635501a0c422_large.png"/>
          <p:cNvPicPr preferRelativeResize="0"/>
          <p:nvPr/>
        </p:nvPicPr>
        <p:blipFill>
          <a:blip r:embed="rId5">
            <a:alphaModFix/>
          </a:blip>
          <a:stretch>
            <a:fillRect/>
          </a:stretch>
        </p:blipFill>
        <p:spPr>
          <a:xfrm>
            <a:off x="402366" y="1261794"/>
            <a:ext cx="1800343" cy="3526302"/>
          </a:xfrm>
          <a:prstGeom prst="rect">
            <a:avLst/>
          </a:prstGeom>
          <a:noFill/>
          <a:ln>
            <a:noFill/>
          </a:ln>
        </p:spPr>
      </p:pic>
      <p:sp>
        <p:nvSpPr>
          <p:cNvPr id="7" name="TextBox 6"/>
          <p:cNvSpPr txBox="1"/>
          <p:nvPr/>
        </p:nvSpPr>
        <p:spPr>
          <a:xfrm>
            <a:off x="2202709" y="2917585"/>
            <a:ext cx="1181899" cy="461665"/>
          </a:xfrm>
          <a:prstGeom prst="rect">
            <a:avLst/>
          </a:prstGeom>
          <a:noFill/>
        </p:spPr>
        <p:txBody>
          <a:bodyPr wrap="square" rtlCol="0">
            <a:spAutoFit/>
          </a:bodyPr>
          <a:lstStyle/>
          <a:p>
            <a:r>
              <a:rPr lang="en-US" sz="2400" dirty="0" smtClean="0"/>
              <a:t>OR THIS</a:t>
            </a:r>
            <a:endParaRPr lang="en-US" sz="2400" dirty="0"/>
          </a:p>
        </p:txBody>
      </p:sp>
      <p:sp>
        <p:nvSpPr>
          <p:cNvPr id="8" name="TextBox 7"/>
          <p:cNvSpPr txBox="1"/>
          <p:nvPr/>
        </p:nvSpPr>
        <p:spPr>
          <a:xfrm>
            <a:off x="5335003" y="2917585"/>
            <a:ext cx="1181899" cy="461665"/>
          </a:xfrm>
          <a:prstGeom prst="rect">
            <a:avLst/>
          </a:prstGeom>
          <a:noFill/>
        </p:spPr>
        <p:txBody>
          <a:bodyPr wrap="square" rtlCol="0">
            <a:spAutoFit/>
          </a:bodyPr>
          <a:lstStyle/>
          <a:p>
            <a:r>
              <a:rPr lang="en-US" sz="2400" dirty="0" smtClean="0"/>
              <a:t>OR THIS</a:t>
            </a:r>
            <a:endParaRPr lang="en-US" sz="2400" dirty="0"/>
          </a:p>
        </p:txBody>
      </p:sp>
      <p:sp>
        <p:nvSpPr>
          <p:cNvPr id="2" name="Slide Number Placeholder 1"/>
          <p:cNvSpPr>
            <a:spLocks noGrp="1"/>
          </p:cNvSpPr>
          <p:nvPr>
            <p:ph type="sldNum" sz="quarter" idx="12"/>
          </p:nvPr>
        </p:nvSpPr>
        <p:spPr/>
        <p:txBody>
          <a:bodyPr/>
          <a:lstStyle/>
          <a:p>
            <a:fld id="{C44D6E56-4DDB-5448-B544-C1B1DCC2E384}" type="slidenum">
              <a:rPr lang="en-US" smtClean="0"/>
              <a:t>28</a:t>
            </a:fld>
            <a:endParaRPr lang="en-US"/>
          </a:p>
        </p:txBody>
      </p:sp>
    </p:spTree>
    <p:extLst>
      <p:ext uri="{BB962C8B-B14F-4D97-AF65-F5344CB8AC3E}">
        <p14:creationId xmlns:p14="http://schemas.microsoft.com/office/powerpoint/2010/main" val="3332216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Shape 291"/>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How Ethereum Works</a:t>
            </a:r>
          </a:p>
        </p:txBody>
      </p:sp>
      <p:sp>
        <p:nvSpPr>
          <p:cNvPr id="292" name="Shape 292"/>
          <p:cNvSpPr txBox="1">
            <a:spLocks noGrp="1"/>
          </p:cNvSpPr>
          <p:nvPr>
            <p:ph idx="1"/>
          </p:nvPr>
        </p:nvSpPr>
        <p:spPr>
          <a:prstGeom prst="rect">
            <a:avLst/>
          </a:prstGeom>
        </p:spPr>
        <p:txBody>
          <a:bodyPr lIns="91425" tIns="91425" rIns="91425" bIns="91425" anchor="t" anchorCtr="0">
            <a:noAutofit/>
          </a:bodyPr>
          <a:lstStyle/>
          <a:p>
            <a:pPr marL="457200" marR="0" lvl="0" indent="-374650" algn="l" rtl="0">
              <a:spcBef>
                <a:spcPts val="0"/>
              </a:spcBef>
              <a:spcAft>
                <a:spcPts val="600"/>
              </a:spcAft>
              <a:buClr>
                <a:srgbClr val="2A2A2A"/>
              </a:buClr>
              <a:buSzPct val="100000"/>
              <a:buFont typeface="Ubuntu"/>
            </a:pPr>
            <a:r>
              <a:rPr lang="en-US" dirty="0" smtClean="0">
                <a:sym typeface="Ubuntu"/>
              </a:rPr>
              <a:t>Two types of account:</a:t>
            </a:r>
            <a:endParaRPr lang="en" dirty="0">
              <a:sym typeface="Ubuntu"/>
            </a:endParaRPr>
          </a:p>
          <a:p>
            <a:pPr marL="914400" marR="0" lvl="1" indent="-374650" algn="l" rtl="0">
              <a:spcBef>
                <a:spcPts val="0"/>
              </a:spcBef>
              <a:spcAft>
                <a:spcPts val="600"/>
              </a:spcAft>
              <a:buClr>
                <a:srgbClr val="2A2A2A"/>
              </a:buClr>
              <a:buSzPct val="100000"/>
              <a:buFont typeface="Ubuntu"/>
            </a:pPr>
            <a:r>
              <a:rPr lang="en-US" b="1" dirty="0" smtClean="0">
                <a:sym typeface="Ubuntu"/>
              </a:rPr>
              <a:t>Normal account</a:t>
            </a:r>
            <a:r>
              <a:rPr lang="en" dirty="0" smtClean="0">
                <a:sym typeface="Ubuntu"/>
              </a:rPr>
              <a:t> </a:t>
            </a:r>
            <a:r>
              <a:rPr lang="en-US" dirty="0" smtClean="0">
                <a:sym typeface="Ubuntu"/>
              </a:rPr>
              <a:t>like </a:t>
            </a:r>
            <a:r>
              <a:rPr lang="en" dirty="0" smtClean="0">
                <a:sym typeface="Ubuntu"/>
              </a:rPr>
              <a:t>in </a:t>
            </a:r>
            <a:r>
              <a:rPr lang="en" dirty="0">
                <a:sym typeface="Ubuntu"/>
              </a:rPr>
              <a:t>Bitcoin</a:t>
            </a:r>
            <a:endParaRPr lang="en-US" dirty="0">
              <a:sym typeface="Ubuntu"/>
            </a:endParaRPr>
          </a:p>
          <a:p>
            <a:pPr marL="1314450" lvl="2" indent="-374650">
              <a:spcBef>
                <a:spcPts val="0"/>
              </a:spcBef>
              <a:spcAft>
                <a:spcPts val="600"/>
              </a:spcAft>
              <a:buClr>
                <a:srgbClr val="2A2A2A"/>
              </a:buClr>
              <a:buSzPct val="100000"/>
              <a:buFont typeface="Ubuntu"/>
            </a:pPr>
            <a:r>
              <a:rPr lang="en-US" dirty="0">
                <a:sym typeface="Ubuntu"/>
              </a:rPr>
              <a:t>h</a:t>
            </a:r>
            <a:r>
              <a:rPr lang="en-US" dirty="0" smtClean="0">
                <a:sym typeface="Ubuntu"/>
              </a:rPr>
              <a:t>as </a:t>
            </a:r>
            <a:r>
              <a:rPr lang="en-US" dirty="0" smtClean="0">
                <a:sym typeface="Ubuntu"/>
              </a:rPr>
              <a:t>balance and address</a:t>
            </a:r>
            <a:endParaRPr lang="en" dirty="0">
              <a:sym typeface="Ubuntu"/>
            </a:endParaRPr>
          </a:p>
          <a:p>
            <a:pPr marL="914400" marR="0" lvl="1" indent="-374650" algn="l" rtl="0">
              <a:spcBef>
                <a:spcPts val="0"/>
              </a:spcBef>
              <a:spcAft>
                <a:spcPts val="600"/>
              </a:spcAft>
              <a:buClr>
                <a:srgbClr val="2A2A2A"/>
              </a:buClr>
              <a:buSzPct val="100000"/>
              <a:buFont typeface="Ubuntu"/>
            </a:pPr>
            <a:r>
              <a:rPr lang="en-US" b="1" dirty="0">
                <a:sym typeface="Ubuntu"/>
              </a:rPr>
              <a:t>Smart Contract</a:t>
            </a:r>
            <a:r>
              <a:rPr lang="en-US" dirty="0">
                <a:sym typeface="Ubuntu"/>
              </a:rPr>
              <a:t> </a:t>
            </a:r>
            <a:r>
              <a:rPr lang="en-US" b="1" dirty="0" smtClean="0">
                <a:sym typeface="Ubuntu"/>
              </a:rPr>
              <a:t>account</a:t>
            </a:r>
            <a:endParaRPr lang="en-US" dirty="0" smtClean="0">
              <a:sym typeface="Ubuntu"/>
            </a:endParaRPr>
          </a:p>
          <a:p>
            <a:pPr marL="1314450" lvl="2" indent="-374650">
              <a:spcBef>
                <a:spcPts val="0"/>
              </a:spcBef>
              <a:spcAft>
                <a:spcPts val="600"/>
              </a:spcAft>
              <a:buClr>
                <a:srgbClr val="2A2A2A"/>
              </a:buClr>
              <a:buSzPct val="100000"/>
              <a:buFont typeface="Ubuntu"/>
            </a:pPr>
            <a:r>
              <a:rPr lang="en-US" sz="2000" dirty="0">
                <a:sym typeface="Ubuntu"/>
              </a:rPr>
              <a:t> </a:t>
            </a:r>
            <a:r>
              <a:rPr lang="en-US" sz="2000" dirty="0" smtClean="0">
                <a:sym typeface="Ubuntu"/>
              </a:rPr>
              <a:t>like </a:t>
            </a:r>
            <a:r>
              <a:rPr lang="en-US" sz="2000" dirty="0">
                <a:sym typeface="Ubuntu"/>
              </a:rPr>
              <a:t>an </a:t>
            </a:r>
            <a:r>
              <a:rPr lang="en-US" sz="2000" dirty="0" smtClean="0">
                <a:sym typeface="Ubuntu"/>
              </a:rPr>
              <a:t>object:</a:t>
            </a:r>
            <a:r>
              <a:rPr lang="en-US" sz="2000" dirty="0">
                <a:sym typeface="Ubuntu"/>
              </a:rPr>
              <a:t> </a:t>
            </a:r>
            <a:r>
              <a:rPr lang="en-US" sz="2000" dirty="0" smtClean="0">
                <a:sym typeface="Ubuntu"/>
              </a:rPr>
              <a:t>c</a:t>
            </a:r>
            <a:r>
              <a:rPr lang="en" sz="2000" dirty="0" smtClean="0">
                <a:sym typeface="Ubuntu"/>
              </a:rPr>
              <a:t>ontaining </a:t>
            </a:r>
            <a:r>
              <a:rPr lang="en" sz="2000" dirty="0" smtClean="0">
                <a:sym typeface="Ubuntu"/>
              </a:rPr>
              <a:t>(i) code, and (ii) </a:t>
            </a:r>
            <a:r>
              <a:rPr lang="en-US" sz="2000" dirty="0" smtClean="0">
                <a:sym typeface="Ubuntu"/>
              </a:rPr>
              <a:t>private </a:t>
            </a:r>
            <a:r>
              <a:rPr lang="en" sz="2000" dirty="0" smtClean="0">
                <a:sym typeface="Ubuntu"/>
              </a:rPr>
              <a:t>storage</a:t>
            </a:r>
            <a:r>
              <a:rPr lang="en-US" sz="2000" dirty="0" smtClean="0">
                <a:sym typeface="Ubuntu"/>
              </a:rPr>
              <a:t> (key-value storage)</a:t>
            </a:r>
          </a:p>
          <a:p>
            <a:pPr marL="1314450" lvl="2" indent="-374650">
              <a:spcBef>
                <a:spcPts val="0"/>
              </a:spcBef>
              <a:spcAft>
                <a:spcPts val="600"/>
              </a:spcAft>
              <a:buClr>
                <a:srgbClr val="2A2A2A"/>
              </a:buClr>
              <a:buSzPct val="100000"/>
              <a:buFont typeface="Ubuntu"/>
            </a:pPr>
            <a:r>
              <a:rPr lang="en" sz="2000" dirty="0" smtClean="0"/>
              <a:t>Code can</a:t>
            </a:r>
            <a:endParaRPr lang="en" sz="2000" dirty="0"/>
          </a:p>
          <a:p>
            <a:pPr marL="1771650" lvl="3" indent="-381000">
              <a:spcBef>
                <a:spcPts val="0"/>
              </a:spcBef>
              <a:buSzPct val="100000"/>
            </a:pPr>
            <a:r>
              <a:rPr lang="en" dirty="0"/>
              <a:t>Send ETH to other </a:t>
            </a:r>
            <a:r>
              <a:rPr lang="en-US" dirty="0" smtClean="0"/>
              <a:t>accounts</a:t>
            </a:r>
            <a:endParaRPr lang="en" dirty="0"/>
          </a:p>
          <a:p>
            <a:pPr marL="1771650" lvl="3" indent="-381000">
              <a:spcBef>
                <a:spcPts val="0"/>
              </a:spcBef>
              <a:buSzPct val="100000"/>
            </a:pPr>
            <a:r>
              <a:rPr lang="en" dirty="0"/>
              <a:t>Read/write storage</a:t>
            </a:r>
          </a:p>
          <a:p>
            <a:pPr marL="1771650" lvl="3" indent="-381000">
              <a:spcBef>
                <a:spcPts val="0"/>
              </a:spcBef>
              <a:buSzPct val="100000"/>
            </a:pPr>
            <a:r>
              <a:rPr lang="en" dirty="0"/>
              <a:t>Call (ie. start execution in) other contracts</a:t>
            </a:r>
          </a:p>
          <a:p>
            <a:pPr marL="1771650" lvl="3" indent="-374650">
              <a:spcBef>
                <a:spcPts val="0"/>
              </a:spcBef>
              <a:spcAft>
                <a:spcPts val="600"/>
              </a:spcAft>
              <a:buClr>
                <a:srgbClr val="2A2A2A"/>
              </a:buClr>
              <a:buSzPct val="100000"/>
              <a:buFont typeface="Ubuntu"/>
            </a:pPr>
            <a:endParaRPr lang="en" dirty="0">
              <a:sym typeface="Ubuntu"/>
            </a:endParaRPr>
          </a:p>
        </p:txBody>
      </p:sp>
      <p:sp>
        <p:nvSpPr>
          <p:cNvPr id="2" name="Slide Number Placeholder 1"/>
          <p:cNvSpPr>
            <a:spLocks noGrp="1"/>
          </p:cNvSpPr>
          <p:nvPr>
            <p:ph type="sldNum" sz="quarter" idx="12"/>
          </p:nvPr>
        </p:nvSpPr>
        <p:spPr/>
        <p:txBody>
          <a:bodyPr/>
          <a:lstStyle/>
          <a:p>
            <a:fld id="{C44D6E56-4DDB-5448-B544-C1B1DCC2E384}" type="slidenum">
              <a:rPr lang="en-US" smtClean="0"/>
              <a:t>29</a:t>
            </a:fld>
            <a:endParaRPr lang="en-US"/>
          </a:p>
        </p:txBody>
      </p:sp>
    </p:spTree>
    <p:extLst>
      <p:ext uri="{BB962C8B-B14F-4D97-AF65-F5344CB8AC3E}">
        <p14:creationId xmlns:p14="http://schemas.microsoft.com/office/powerpoint/2010/main" val="416664605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Smart contracts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C44D6E56-4DDB-5448-B544-C1B1DCC2E384}" type="slidenum">
              <a:rPr lang="en-US" smtClean="0"/>
              <a:t>3</a:t>
            </a:fld>
            <a:endParaRPr lang="en-US"/>
          </a:p>
        </p:txBody>
      </p:sp>
    </p:spTree>
    <p:extLst>
      <p:ext uri="{BB962C8B-B14F-4D97-AF65-F5344CB8AC3E}">
        <p14:creationId xmlns:p14="http://schemas.microsoft.com/office/powerpoint/2010/main" val="176753399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DNS: The “Hello World” of Ethereum</a:t>
            </a:r>
          </a:p>
        </p:txBody>
      </p:sp>
      <p:sp>
        <p:nvSpPr>
          <p:cNvPr id="298" name="Shape 298"/>
          <p:cNvSpPr txBox="1">
            <a:spLocks noGrp="1"/>
          </p:cNvSpPr>
          <p:nvPr>
            <p:ph idx="1"/>
          </p:nvPr>
        </p:nvSpPr>
        <p:spPr>
          <a:prstGeom prst="rect">
            <a:avLst/>
          </a:prstGeom>
        </p:spPr>
        <p:txBody>
          <a:bodyPr lIns="91425" tIns="91425" rIns="91425" bIns="91425" anchor="t" anchorCtr="0">
            <a:noAutofit/>
          </a:bodyPr>
          <a:lstStyle/>
          <a:p>
            <a:pPr marL="0" marR="0" lvl="0" indent="0" algn="l" rtl="0">
              <a:spcBef>
                <a:spcPts val="0"/>
              </a:spcBef>
              <a:spcAft>
                <a:spcPts val="0"/>
              </a:spcAft>
              <a:buNone/>
            </a:pPr>
            <a:r>
              <a:rPr lang="en" sz="2400" dirty="0">
                <a:latin typeface="Consolas"/>
                <a:cs typeface="Consolas"/>
                <a:sym typeface="Consolas"/>
              </a:rPr>
              <a:t>data domains[](owner, ip)</a:t>
            </a:r>
          </a:p>
          <a:p>
            <a:pPr marL="0" marR="0" lvl="0" indent="0" algn="l" rtl="0">
              <a:spcBef>
                <a:spcPts val="0"/>
              </a:spcBef>
              <a:spcAft>
                <a:spcPts val="0"/>
              </a:spcAft>
              <a:buNone/>
            </a:pPr>
            <a:endParaRPr sz="2400" dirty="0">
              <a:latin typeface="Consolas"/>
              <a:cs typeface="Consolas"/>
              <a:sym typeface="Consolas"/>
            </a:endParaRPr>
          </a:p>
          <a:p>
            <a:pPr marL="0" marR="0" lvl="0" indent="0" algn="l" rtl="0">
              <a:spcBef>
                <a:spcPts val="0"/>
              </a:spcBef>
              <a:spcAft>
                <a:spcPts val="0"/>
              </a:spcAft>
              <a:buNone/>
            </a:pPr>
            <a:r>
              <a:rPr lang="en" sz="2400" dirty="0">
                <a:latin typeface="Consolas"/>
                <a:cs typeface="Consolas"/>
                <a:sym typeface="Consolas"/>
              </a:rPr>
              <a:t>def register(addr):</a:t>
            </a:r>
          </a:p>
          <a:p>
            <a:pPr marL="457200" marR="0" lvl="0" indent="0" algn="l" rtl="0">
              <a:spcBef>
                <a:spcPts val="0"/>
              </a:spcBef>
              <a:spcAft>
                <a:spcPts val="0"/>
              </a:spcAft>
              <a:buNone/>
            </a:pPr>
            <a:r>
              <a:rPr lang="en" sz="2400" dirty="0">
                <a:latin typeface="Consolas"/>
                <a:cs typeface="Consolas"/>
                <a:sym typeface="Consolas"/>
              </a:rPr>
              <a:t>if not self.domains[addr].owner:</a:t>
            </a:r>
          </a:p>
          <a:p>
            <a:pPr marL="914400" marR="0" lvl="0" indent="0" algn="l" rtl="0">
              <a:spcBef>
                <a:spcPts val="0"/>
              </a:spcBef>
              <a:spcAft>
                <a:spcPts val="0"/>
              </a:spcAft>
              <a:buNone/>
            </a:pPr>
            <a:r>
              <a:rPr lang="en" sz="2400" dirty="0">
                <a:latin typeface="Consolas"/>
                <a:cs typeface="Consolas"/>
                <a:sym typeface="Consolas"/>
              </a:rPr>
              <a:t>self.domains[addr].owner = msg.sender</a:t>
            </a:r>
          </a:p>
          <a:p>
            <a:pPr marL="914400" marR="0" lvl="0" indent="0" algn="l" rtl="0">
              <a:spcBef>
                <a:spcPts val="0"/>
              </a:spcBef>
              <a:spcAft>
                <a:spcPts val="0"/>
              </a:spcAft>
              <a:buNone/>
            </a:pPr>
            <a:endParaRPr sz="2400" dirty="0">
              <a:latin typeface="Consolas"/>
              <a:cs typeface="Consolas"/>
              <a:sym typeface="Consolas"/>
            </a:endParaRPr>
          </a:p>
          <a:p>
            <a:pPr marL="0" marR="0" lvl="0" indent="0" algn="l" rtl="0">
              <a:spcBef>
                <a:spcPts val="0"/>
              </a:spcBef>
              <a:spcAft>
                <a:spcPts val="0"/>
              </a:spcAft>
              <a:buNone/>
            </a:pPr>
            <a:r>
              <a:rPr lang="en" sz="2400" dirty="0">
                <a:latin typeface="Consolas"/>
                <a:cs typeface="Consolas"/>
                <a:sym typeface="Consolas"/>
              </a:rPr>
              <a:t>def set_ip(addr, ip):</a:t>
            </a:r>
          </a:p>
          <a:p>
            <a:pPr marL="0" marR="0" lvl="0" indent="457200" algn="l" rtl="0">
              <a:spcBef>
                <a:spcPts val="0"/>
              </a:spcBef>
              <a:spcAft>
                <a:spcPts val="0"/>
              </a:spcAft>
              <a:buNone/>
            </a:pPr>
            <a:r>
              <a:rPr lang="en" sz="2400" dirty="0">
                <a:latin typeface="Consolas"/>
                <a:cs typeface="Consolas"/>
                <a:sym typeface="Consolas"/>
              </a:rPr>
              <a:t>if self.domains[addr].owner == msg.sender:</a:t>
            </a:r>
          </a:p>
          <a:p>
            <a:pPr marL="457200" marR="0" lvl="0" indent="457200" algn="l" rtl="0">
              <a:spcBef>
                <a:spcPts val="0"/>
              </a:spcBef>
              <a:spcAft>
                <a:spcPts val="0"/>
              </a:spcAft>
              <a:buNone/>
            </a:pPr>
            <a:r>
              <a:rPr lang="en" sz="2400" dirty="0">
                <a:latin typeface="Consolas"/>
                <a:cs typeface="Consolas"/>
                <a:sym typeface="Consolas"/>
              </a:rPr>
              <a:t>self.domains[addr].ip = ip </a:t>
            </a:r>
          </a:p>
        </p:txBody>
      </p:sp>
      <p:sp>
        <p:nvSpPr>
          <p:cNvPr id="2" name="Oval Callout 1"/>
          <p:cNvSpPr/>
          <p:nvPr/>
        </p:nvSpPr>
        <p:spPr>
          <a:xfrm>
            <a:off x="4966497" y="1000322"/>
            <a:ext cx="1860861" cy="659685"/>
          </a:xfrm>
          <a:prstGeom prst="wedgeEllipseCallout">
            <a:avLst>
              <a:gd name="adj1" fmla="val -63141"/>
              <a:gd name="adj2" fmla="val 743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Private Storage</a:t>
            </a:r>
            <a:endParaRPr lang="en-US" dirty="0"/>
          </a:p>
        </p:txBody>
      </p:sp>
      <p:sp>
        <p:nvSpPr>
          <p:cNvPr id="5" name="Oval Callout 4"/>
          <p:cNvSpPr/>
          <p:nvPr/>
        </p:nvSpPr>
        <p:spPr>
          <a:xfrm>
            <a:off x="4374129" y="3005615"/>
            <a:ext cx="2805278" cy="568894"/>
          </a:xfrm>
          <a:prstGeom prst="wedgeEllipseCallout">
            <a:avLst>
              <a:gd name="adj1" fmla="val -62279"/>
              <a:gd name="adj2" fmla="val 3639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Can be invoked by </a:t>
            </a:r>
            <a:r>
              <a:rPr lang="en-US" dirty="0" smtClean="0"/>
              <a:t>other accounts</a:t>
            </a:r>
            <a:endParaRPr lang="en-US" dirty="0"/>
          </a:p>
        </p:txBody>
      </p:sp>
      <p:sp>
        <p:nvSpPr>
          <p:cNvPr id="3" name="Rectangle 2"/>
          <p:cNvSpPr/>
          <p:nvPr/>
        </p:nvSpPr>
        <p:spPr>
          <a:xfrm>
            <a:off x="520069" y="1000322"/>
            <a:ext cx="4207529" cy="659685"/>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80"/>
              </a:solidFill>
            </a:endParaRPr>
          </a:p>
        </p:txBody>
      </p:sp>
      <p:sp>
        <p:nvSpPr>
          <p:cNvPr id="8" name="Rectangle 7"/>
          <p:cNvSpPr/>
          <p:nvPr/>
        </p:nvSpPr>
        <p:spPr>
          <a:xfrm>
            <a:off x="457201" y="3231981"/>
            <a:ext cx="3515992" cy="443134"/>
          </a:xfrm>
          <a:prstGeom prst="rect">
            <a:avLst/>
          </a:prstGeom>
          <a:noFill/>
          <a:ln w="28575" cmpd="sng">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80"/>
              </a:solidFill>
            </a:endParaRPr>
          </a:p>
        </p:txBody>
      </p:sp>
      <p:sp>
        <p:nvSpPr>
          <p:cNvPr id="4" name="Slide Number Placeholder 3"/>
          <p:cNvSpPr>
            <a:spLocks noGrp="1"/>
          </p:cNvSpPr>
          <p:nvPr>
            <p:ph type="sldNum" sz="quarter" idx="12"/>
          </p:nvPr>
        </p:nvSpPr>
        <p:spPr/>
        <p:txBody>
          <a:bodyPr/>
          <a:lstStyle/>
          <a:p>
            <a:fld id="{C44D6E56-4DDB-5448-B544-C1B1DCC2E384}" type="slidenum">
              <a:rPr lang="en-US" smtClean="0"/>
              <a:t>30</a:t>
            </a:fld>
            <a:endParaRPr lang="en-US"/>
          </a:p>
        </p:txBody>
      </p:sp>
      <p:sp>
        <p:nvSpPr>
          <p:cNvPr id="9" name="Rectangle 8"/>
          <p:cNvSpPr/>
          <p:nvPr/>
        </p:nvSpPr>
        <p:spPr>
          <a:xfrm>
            <a:off x="494919" y="1799830"/>
            <a:ext cx="3515992" cy="443134"/>
          </a:xfrm>
          <a:prstGeom prst="rect">
            <a:avLst/>
          </a:prstGeom>
          <a:noFill/>
          <a:ln w="28575" cmpd="sng">
            <a:solidFill>
              <a:schemeClr val="accent5">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80"/>
              </a:solidFill>
            </a:endParaRPr>
          </a:p>
        </p:txBody>
      </p:sp>
    </p:spTree>
    <p:extLst>
      <p:ext uri="{BB962C8B-B14F-4D97-AF65-F5344CB8AC3E}">
        <p14:creationId xmlns:p14="http://schemas.microsoft.com/office/powerpoint/2010/main" val="3296900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P spid="8"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t>Ethereum Languages</a:t>
            </a:r>
          </a:p>
        </p:txBody>
      </p:sp>
      <p:sp>
        <p:nvSpPr>
          <p:cNvPr id="161" name="Shape 161"/>
          <p:cNvSpPr/>
          <p:nvPr/>
        </p:nvSpPr>
        <p:spPr>
          <a:xfrm>
            <a:off x="3703827" y="3790250"/>
            <a:ext cx="2233499" cy="804375"/>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t>Ethereum VM Bytecode</a:t>
            </a:r>
          </a:p>
          <a:p>
            <a:pPr lvl="0" algn="ctr" rtl="0">
              <a:spcBef>
                <a:spcPts val="0"/>
              </a:spcBef>
              <a:buNone/>
            </a:pPr>
            <a:r>
              <a:rPr lang="en" b="1" dirty="0"/>
              <a:t>Stack Language</a:t>
            </a:r>
          </a:p>
        </p:txBody>
      </p:sp>
      <p:sp>
        <p:nvSpPr>
          <p:cNvPr id="162" name="Shape 162"/>
          <p:cNvSpPr/>
          <p:nvPr/>
        </p:nvSpPr>
        <p:spPr>
          <a:xfrm>
            <a:off x="2328427" y="2875851"/>
            <a:ext cx="2233499" cy="6380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Lower-Level Language</a:t>
            </a:r>
          </a:p>
        </p:txBody>
      </p:sp>
      <p:cxnSp>
        <p:nvCxnSpPr>
          <p:cNvPr id="163" name="Shape 163"/>
          <p:cNvCxnSpPr>
            <a:stCxn id="162" idx="2"/>
            <a:endCxn id="161" idx="0"/>
          </p:cNvCxnSpPr>
          <p:nvPr/>
        </p:nvCxnSpPr>
        <p:spPr>
          <a:xfrm>
            <a:off x="3445175" y="3513950"/>
            <a:ext cx="1375400" cy="276301"/>
          </a:xfrm>
          <a:prstGeom prst="straightConnector1">
            <a:avLst/>
          </a:prstGeom>
          <a:noFill/>
          <a:ln w="19050" cap="flat" cmpd="sng">
            <a:solidFill>
              <a:schemeClr val="dk2"/>
            </a:solidFill>
            <a:prstDash val="solid"/>
            <a:round/>
            <a:headEnd type="none" w="lg" len="lg"/>
            <a:tailEnd type="triangle" w="lg" len="lg"/>
          </a:ln>
        </p:spPr>
      </p:cxnSp>
      <p:sp>
        <p:nvSpPr>
          <p:cNvPr id="164" name="Shape 164"/>
          <p:cNvSpPr/>
          <p:nvPr/>
        </p:nvSpPr>
        <p:spPr>
          <a:xfrm>
            <a:off x="2332227" y="1961451"/>
            <a:ext cx="2233499" cy="6380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a:t>Serpent</a:t>
            </a:r>
          </a:p>
        </p:txBody>
      </p:sp>
      <p:sp>
        <p:nvSpPr>
          <p:cNvPr id="165" name="Shape 165"/>
          <p:cNvSpPr/>
          <p:nvPr/>
        </p:nvSpPr>
        <p:spPr>
          <a:xfrm>
            <a:off x="4923027" y="1961451"/>
            <a:ext cx="2233499" cy="638099"/>
          </a:xfrm>
          <a:prstGeom prst="rect">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b="1" dirty="0"/>
              <a:t>Solidity</a:t>
            </a:r>
          </a:p>
        </p:txBody>
      </p:sp>
      <p:sp>
        <p:nvSpPr>
          <p:cNvPr id="166" name="Shape 166"/>
          <p:cNvSpPr txBox="1"/>
          <p:nvPr/>
        </p:nvSpPr>
        <p:spPr>
          <a:xfrm>
            <a:off x="100587" y="2888426"/>
            <a:ext cx="2296388" cy="475199"/>
          </a:xfrm>
          <a:prstGeom prst="rect">
            <a:avLst/>
          </a:prstGeom>
          <a:noFill/>
          <a:ln>
            <a:noFill/>
          </a:ln>
        </p:spPr>
        <p:txBody>
          <a:bodyPr lIns="91425" tIns="91425" rIns="91425" bIns="91425" anchor="t" anchorCtr="0">
            <a:noAutofit/>
          </a:bodyPr>
          <a:lstStyle/>
          <a:p>
            <a:pPr lvl="0" rtl="0">
              <a:spcBef>
                <a:spcPts val="0"/>
              </a:spcBef>
              <a:buNone/>
            </a:pPr>
            <a:r>
              <a:rPr lang="en" sz="2000" dirty="0"/>
              <a:t>Functional, macros,</a:t>
            </a:r>
          </a:p>
          <a:p>
            <a:pPr lvl="0" rtl="0">
              <a:spcBef>
                <a:spcPts val="0"/>
              </a:spcBef>
              <a:buNone/>
            </a:pPr>
            <a:r>
              <a:rPr lang="en" sz="2000" dirty="0"/>
              <a:t>looks like scheme</a:t>
            </a:r>
          </a:p>
        </p:txBody>
      </p:sp>
      <p:sp>
        <p:nvSpPr>
          <p:cNvPr id="167" name="Shape 167"/>
          <p:cNvSpPr txBox="1"/>
          <p:nvPr/>
        </p:nvSpPr>
        <p:spPr>
          <a:xfrm>
            <a:off x="5063975" y="1200951"/>
            <a:ext cx="2096400" cy="475199"/>
          </a:xfrm>
          <a:prstGeom prst="rect">
            <a:avLst/>
          </a:prstGeom>
          <a:noFill/>
          <a:ln>
            <a:noFill/>
          </a:ln>
        </p:spPr>
        <p:txBody>
          <a:bodyPr lIns="91425" tIns="91425" rIns="91425" bIns="91425" anchor="t" anchorCtr="0">
            <a:noAutofit/>
          </a:bodyPr>
          <a:lstStyle/>
          <a:p>
            <a:pPr lvl="0" rtl="0">
              <a:spcBef>
                <a:spcPts val="0"/>
              </a:spcBef>
              <a:buNone/>
            </a:pPr>
            <a:r>
              <a:rPr lang="en" dirty="0"/>
              <a:t>Types, invariants, looks like Javascript</a:t>
            </a:r>
          </a:p>
        </p:txBody>
      </p:sp>
      <p:sp>
        <p:nvSpPr>
          <p:cNvPr id="168" name="Shape 168"/>
          <p:cNvSpPr txBox="1"/>
          <p:nvPr/>
        </p:nvSpPr>
        <p:spPr>
          <a:xfrm>
            <a:off x="2359256" y="1337944"/>
            <a:ext cx="2096400" cy="475199"/>
          </a:xfrm>
          <a:prstGeom prst="rect">
            <a:avLst/>
          </a:prstGeom>
          <a:noFill/>
          <a:ln>
            <a:noFill/>
          </a:ln>
        </p:spPr>
        <p:txBody>
          <a:bodyPr lIns="91425" tIns="91425" rIns="91425" bIns="91425" anchor="t" anchorCtr="0">
            <a:noAutofit/>
          </a:bodyPr>
          <a:lstStyle/>
          <a:p>
            <a:pPr lvl="0" rtl="0">
              <a:spcBef>
                <a:spcPts val="0"/>
              </a:spcBef>
              <a:buNone/>
            </a:pPr>
            <a:r>
              <a:rPr lang="en" dirty="0"/>
              <a:t>Looks like python</a:t>
            </a:r>
          </a:p>
        </p:txBody>
      </p:sp>
      <p:cxnSp>
        <p:nvCxnSpPr>
          <p:cNvPr id="169" name="Shape 169"/>
          <p:cNvCxnSpPr>
            <a:endCxn id="161" idx="0"/>
          </p:cNvCxnSpPr>
          <p:nvPr/>
        </p:nvCxnSpPr>
        <p:spPr>
          <a:xfrm flipH="1">
            <a:off x="4820575" y="2599550"/>
            <a:ext cx="1219200" cy="1190700"/>
          </a:xfrm>
          <a:prstGeom prst="straightConnector1">
            <a:avLst/>
          </a:prstGeom>
          <a:noFill/>
          <a:ln w="19050" cap="flat" cmpd="sng">
            <a:solidFill>
              <a:schemeClr val="dk2"/>
            </a:solidFill>
            <a:prstDash val="solid"/>
            <a:round/>
            <a:headEnd type="none" w="lg" len="lg"/>
            <a:tailEnd type="triangle" w="lg" len="lg"/>
          </a:ln>
        </p:spPr>
      </p:cxnSp>
      <p:cxnSp>
        <p:nvCxnSpPr>
          <p:cNvPr id="170" name="Shape 170"/>
          <p:cNvCxnSpPr>
            <a:stCxn id="164" idx="2"/>
            <a:endCxn id="162" idx="0"/>
          </p:cNvCxnSpPr>
          <p:nvPr/>
        </p:nvCxnSpPr>
        <p:spPr>
          <a:xfrm flipH="1">
            <a:off x="3445074" y="2599549"/>
            <a:ext cx="3900" cy="276300"/>
          </a:xfrm>
          <a:prstGeom prst="straightConnector1">
            <a:avLst/>
          </a:prstGeom>
          <a:noFill/>
          <a:ln w="19050" cap="flat" cmpd="sng">
            <a:solidFill>
              <a:schemeClr val="dk2"/>
            </a:solidFill>
            <a:prstDash val="solid"/>
            <a:round/>
            <a:headEnd type="none" w="lg" len="lg"/>
            <a:tailEnd type="triangle" w="lg" len="lg"/>
          </a:ln>
        </p:spPr>
      </p:cxnSp>
      <p:sp>
        <p:nvSpPr>
          <p:cNvPr id="171" name="Shape 171"/>
          <p:cNvSpPr txBox="1"/>
          <p:nvPr/>
        </p:nvSpPr>
        <p:spPr>
          <a:xfrm>
            <a:off x="6347594" y="3516709"/>
            <a:ext cx="2096400" cy="1077916"/>
          </a:xfrm>
          <a:prstGeom prst="rect">
            <a:avLst/>
          </a:prstGeom>
          <a:noFill/>
          <a:ln>
            <a:noFill/>
          </a:ln>
        </p:spPr>
        <p:txBody>
          <a:bodyPr lIns="91425" tIns="91425" rIns="91425" bIns="91425" anchor="t" anchorCtr="0">
            <a:noAutofit/>
          </a:bodyPr>
          <a:lstStyle/>
          <a:p>
            <a:pPr lvl="0" rtl="0">
              <a:spcBef>
                <a:spcPts val="0"/>
              </a:spcBef>
              <a:buNone/>
            </a:pPr>
            <a:r>
              <a:rPr lang="en" dirty="0"/>
              <a:t>Looks like Forth.</a:t>
            </a:r>
          </a:p>
          <a:p>
            <a:pPr lvl="0" rtl="0">
              <a:spcBef>
                <a:spcPts val="0"/>
              </a:spcBef>
              <a:buNone/>
            </a:pPr>
            <a:r>
              <a:rPr lang="en" dirty="0"/>
              <a:t>Defined in </a:t>
            </a:r>
            <a:r>
              <a:rPr lang="en" dirty="0">
                <a:hlinkClick r:id="rId3"/>
              </a:rPr>
              <a:t>Yellowpaper</a:t>
            </a:r>
            <a:endParaRPr lang="en" dirty="0"/>
          </a:p>
        </p:txBody>
      </p:sp>
      <p:sp>
        <p:nvSpPr>
          <p:cNvPr id="5" name="TextBox 4"/>
          <p:cNvSpPr txBox="1"/>
          <p:nvPr/>
        </p:nvSpPr>
        <p:spPr>
          <a:xfrm>
            <a:off x="356202" y="4753650"/>
            <a:ext cx="2648839" cy="307777"/>
          </a:xfrm>
          <a:prstGeom prst="rect">
            <a:avLst/>
          </a:prstGeom>
          <a:noFill/>
        </p:spPr>
        <p:txBody>
          <a:bodyPr wrap="square" rtlCol="0">
            <a:spAutoFit/>
          </a:bodyPr>
          <a:lstStyle/>
          <a:p>
            <a:r>
              <a:rPr lang="en-US" sz="1400" dirty="0" smtClean="0"/>
              <a:t>Slide is courtesy of Andrew Miller</a:t>
            </a:r>
            <a:endParaRPr lang="en-US" sz="1400" dirty="0"/>
          </a:p>
        </p:txBody>
      </p:sp>
      <p:sp>
        <p:nvSpPr>
          <p:cNvPr id="4" name="Slide Number Placeholder 3"/>
          <p:cNvSpPr>
            <a:spLocks noGrp="1"/>
          </p:cNvSpPr>
          <p:nvPr>
            <p:ph type="sldNum" sz="quarter" idx="12"/>
          </p:nvPr>
        </p:nvSpPr>
        <p:spPr/>
        <p:txBody>
          <a:bodyPr/>
          <a:lstStyle/>
          <a:p>
            <a:fld id="{C44D6E56-4DDB-5448-B544-C1B1DCC2E384}" type="slidenum">
              <a:rPr lang="en-US" smtClean="0"/>
              <a:t>31</a:t>
            </a:fld>
            <a:endParaRPr lang="en-US"/>
          </a:p>
        </p:txBody>
      </p:sp>
    </p:spTree>
    <p:extLst>
      <p:ext uri="{BB962C8B-B14F-4D97-AF65-F5344CB8AC3E}">
        <p14:creationId xmlns:p14="http://schemas.microsoft.com/office/powerpoint/2010/main" val="16892505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32</a:t>
            </a:fld>
            <a:endParaRPr lang="en-US"/>
          </a:p>
        </p:txBody>
      </p:sp>
      <p:pic>
        <p:nvPicPr>
          <p:cNvPr id="5" name="Picture 4" descr="Screen Shot 2016-09-15 at 01.48.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69" y="1219983"/>
            <a:ext cx="4831974" cy="2211081"/>
          </a:xfrm>
          <a:prstGeom prst="rect">
            <a:avLst/>
          </a:prstGeom>
        </p:spPr>
      </p:pic>
      <p:sp>
        <p:nvSpPr>
          <p:cNvPr id="6" name="TextBox 5"/>
          <p:cNvSpPr txBox="1"/>
          <p:nvPr/>
        </p:nvSpPr>
        <p:spPr>
          <a:xfrm>
            <a:off x="6049812" y="1263138"/>
            <a:ext cx="2861205" cy="923330"/>
          </a:xfrm>
          <a:prstGeom prst="rect">
            <a:avLst/>
          </a:prstGeom>
          <a:solidFill>
            <a:schemeClr val="tx2">
              <a:lumMod val="60000"/>
              <a:lumOff val="40000"/>
            </a:schemeClr>
          </a:solidFill>
        </p:spPr>
        <p:txBody>
          <a:bodyPr wrap="square" rtlCol="0">
            <a:spAutoFit/>
          </a:bodyPr>
          <a:lstStyle/>
          <a:p>
            <a:r>
              <a:rPr lang="is-IS" dirty="0" smtClean="0"/>
              <a:t>6060604052604051610250380380610250833981016040528........</a:t>
            </a:r>
            <a:endParaRPr lang="en-US" dirty="0"/>
          </a:p>
        </p:txBody>
      </p:sp>
      <p:sp>
        <p:nvSpPr>
          <p:cNvPr id="7" name="TextBox 6"/>
          <p:cNvSpPr txBox="1"/>
          <p:nvPr/>
        </p:nvSpPr>
        <p:spPr>
          <a:xfrm>
            <a:off x="6049812" y="2711298"/>
            <a:ext cx="2744538" cy="1754327"/>
          </a:xfrm>
          <a:prstGeom prst="rect">
            <a:avLst/>
          </a:prstGeom>
          <a:solidFill>
            <a:schemeClr val="tx2">
              <a:lumMod val="60000"/>
              <a:lumOff val="40000"/>
            </a:schemeClr>
          </a:solidFill>
        </p:spPr>
        <p:txBody>
          <a:bodyPr wrap="square" rtlCol="0">
            <a:spAutoFit/>
          </a:bodyPr>
          <a:lstStyle/>
          <a:p>
            <a:r>
              <a:rPr lang="de-DE" dirty="0" smtClean="0"/>
              <a:t>PUSH 60	</a:t>
            </a:r>
          </a:p>
          <a:p>
            <a:r>
              <a:rPr lang="de-DE" dirty="0" smtClean="0"/>
              <a:t>      PUSH 40	</a:t>
            </a:r>
          </a:p>
          <a:p>
            <a:r>
              <a:rPr lang="de-DE" dirty="0" smtClean="0"/>
              <a:t>      MSTORE 	</a:t>
            </a:r>
          </a:p>
          <a:p>
            <a:r>
              <a:rPr lang="de-DE" dirty="0" smtClean="0"/>
              <a:t>      PUSH 0	</a:t>
            </a:r>
          </a:p>
          <a:p>
            <a:r>
              <a:rPr lang="de-DE" dirty="0" smtClean="0"/>
              <a:t>      CALLDATALOAD 	</a:t>
            </a:r>
          </a:p>
          <a:p>
            <a:r>
              <a:rPr lang="de-DE" dirty="0" smtClean="0"/>
              <a:t>.</a:t>
            </a:r>
            <a:r>
              <a:rPr lang="de-DE" dirty="0" smtClean="0"/>
              <a:t>....</a:t>
            </a:r>
            <a:endParaRPr lang="en-US" dirty="0"/>
          </a:p>
        </p:txBody>
      </p:sp>
      <p:sp>
        <p:nvSpPr>
          <p:cNvPr id="8" name="Right Arrow 7"/>
          <p:cNvSpPr/>
          <p:nvPr/>
        </p:nvSpPr>
        <p:spPr>
          <a:xfrm>
            <a:off x="5064729" y="1574408"/>
            <a:ext cx="819620" cy="382487"/>
          </a:xfrm>
          <a:prstGeom prst="rightArrow">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p:cNvSpPr/>
          <p:nvPr/>
        </p:nvSpPr>
        <p:spPr>
          <a:xfrm rot="5400000">
            <a:off x="7068619" y="2257251"/>
            <a:ext cx="525606" cy="382487"/>
          </a:xfrm>
          <a:prstGeom prst="rightArrow">
            <a:avLst/>
          </a:prstGeom>
          <a:solidFill>
            <a:srgbClr val="D9D9D9"/>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Shape 165"/>
          <p:cNvSpPr/>
          <p:nvPr/>
        </p:nvSpPr>
        <p:spPr>
          <a:xfrm>
            <a:off x="1081312" y="3596677"/>
            <a:ext cx="1888274" cy="480133"/>
          </a:xfrm>
          <a:prstGeom prst="rect">
            <a:avLst/>
          </a:prstGeom>
          <a:solidFill>
            <a:schemeClr val="bg1">
              <a:lumMod val="85000"/>
            </a:scheme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t>What you write</a:t>
            </a:r>
            <a:endParaRPr lang="en" b="1" dirty="0"/>
          </a:p>
        </p:txBody>
      </p:sp>
      <p:sp>
        <p:nvSpPr>
          <p:cNvPr id="11" name="Shape 165"/>
          <p:cNvSpPr/>
          <p:nvPr/>
        </p:nvSpPr>
        <p:spPr>
          <a:xfrm>
            <a:off x="6553200" y="653941"/>
            <a:ext cx="2095881" cy="494161"/>
          </a:xfrm>
          <a:prstGeom prst="rect">
            <a:avLst/>
          </a:prstGeom>
          <a:solidFill>
            <a:schemeClr val="bg1">
              <a:lumMod val="85000"/>
            </a:scheme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t>What other see on the blockchain</a:t>
            </a:r>
            <a:endParaRPr lang="en" b="1" dirty="0"/>
          </a:p>
        </p:txBody>
      </p:sp>
      <p:sp>
        <p:nvSpPr>
          <p:cNvPr id="12" name="Shape 165"/>
          <p:cNvSpPr/>
          <p:nvPr/>
        </p:nvSpPr>
        <p:spPr>
          <a:xfrm>
            <a:off x="6098090" y="4467673"/>
            <a:ext cx="2372578" cy="638099"/>
          </a:xfrm>
          <a:prstGeom prst="rect">
            <a:avLst/>
          </a:prstGeom>
          <a:solidFill>
            <a:schemeClr val="bg1">
              <a:lumMod val="85000"/>
            </a:schemeClr>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t>What people get from the disassembler</a:t>
            </a:r>
            <a:endParaRPr lang="en" b="1" dirty="0"/>
          </a:p>
        </p:txBody>
      </p:sp>
    </p:spTree>
    <p:extLst>
      <p:ext uri="{BB962C8B-B14F-4D97-AF65-F5344CB8AC3E}">
        <p14:creationId xmlns:p14="http://schemas.microsoft.com/office/powerpoint/2010/main" val="948425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lvl="0" indent="-374650">
              <a:spcBef>
                <a:spcPts val="0"/>
              </a:spcBef>
              <a:spcAft>
                <a:spcPts val="600"/>
              </a:spcAft>
            </a:pPr>
            <a:r>
              <a:rPr lang="en" dirty="0" smtClean="0">
                <a:sym typeface="Ubuntu"/>
              </a:rPr>
              <a:t>Transactions</a:t>
            </a:r>
            <a:r>
              <a:rPr lang="en-US" dirty="0" smtClean="0">
                <a:sym typeface="Ubuntu"/>
              </a:rPr>
              <a:t> in Ethereum</a:t>
            </a:r>
            <a:endParaRPr lang="en" dirty="0">
              <a:sym typeface="Ubuntu"/>
            </a:endParaRPr>
          </a:p>
        </p:txBody>
      </p:sp>
      <p:sp>
        <p:nvSpPr>
          <p:cNvPr id="3" name="Content Placeholder 2"/>
          <p:cNvSpPr>
            <a:spLocks noGrp="1"/>
          </p:cNvSpPr>
          <p:nvPr>
            <p:ph idx="1"/>
          </p:nvPr>
        </p:nvSpPr>
        <p:spPr/>
        <p:txBody>
          <a:bodyPr/>
          <a:lstStyle/>
          <a:p>
            <a:pPr marL="514350" indent="-374650">
              <a:spcBef>
                <a:spcPts val="0"/>
              </a:spcBef>
              <a:spcAft>
                <a:spcPts val="600"/>
              </a:spcAft>
              <a:buClr>
                <a:srgbClr val="2A2A2A"/>
              </a:buClr>
              <a:buSzPct val="100000"/>
              <a:buFont typeface="Ubuntu"/>
            </a:pPr>
            <a:r>
              <a:rPr lang="en-US" dirty="0" smtClean="0">
                <a:sym typeface="Ubuntu"/>
              </a:rPr>
              <a:t>Normal transactions like  Bitcoin transactions</a:t>
            </a:r>
          </a:p>
          <a:p>
            <a:pPr marL="914400" lvl="1" indent="-374650">
              <a:spcBef>
                <a:spcPts val="0"/>
              </a:spcBef>
              <a:spcAft>
                <a:spcPts val="600"/>
              </a:spcAft>
              <a:buClr>
                <a:srgbClr val="2A2A2A"/>
              </a:buClr>
              <a:buSzPct val="100000"/>
              <a:buFont typeface="Ubuntu"/>
            </a:pPr>
            <a:r>
              <a:rPr lang="en-US" dirty="0" smtClean="0">
                <a:sym typeface="Ubuntu"/>
              </a:rPr>
              <a:t>Send </a:t>
            </a:r>
            <a:r>
              <a:rPr lang="en-US" dirty="0" smtClean="0">
                <a:sym typeface="Ubuntu"/>
              </a:rPr>
              <a:t>tokens between </a:t>
            </a:r>
            <a:r>
              <a:rPr lang="en-US" dirty="0" smtClean="0">
                <a:sym typeface="Ubuntu"/>
              </a:rPr>
              <a:t>accounts</a:t>
            </a:r>
          </a:p>
          <a:p>
            <a:pPr marL="514350" indent="-374650">
              <a:spcBef>
                <a:spcPts val="0"/>
              </a:spcBef>
              <a:spcAft>
                <a:spcPts val="600"/>
              </a:spcAft>
              <a:buClr>
                <a:srgbClr val="2A2A2A"/>
              </a:buClr>
              <a:buSzPct val="100000"/>
              <a:buFont typeface="Ubuntu"/>
            </a:pPr>
            <a:r>
              <a:rPr lang="en" dirty="0" smtClean="0">
                <a:sym typeface="Ubuntu"/>
              </a:rPr>
              <a:t>Transactions </a:t>
            </a:r>
            <a:r>
              <a:rPr lang="en-US" dirty="0" smtClean="0">
                <a:sym typeface="Ubuntu"/>
              </a:rPr>
              <a:t>to contracts</a:t>
            </a:r>
          </a:p>
          <a:p>
            <a:pPr marL="914400" lvl="1" indent="-374650">
              <a:spcBef>
                <a:spcPts val="0"/>
              </a:spcBef>
              <a:spcAft>
                <a:spcPts val="600"/>
              </a:spcAft>
              <a:buClr>
                <a:srgbClr val="2A2A2A"/>
              </a:buClr>
              <a:buSzPct val="100000"/>
              <a:buFont typeface="Ubuntu"/>
            </a:pPr>
            <a:r>
              <a:rPr lang="en" dirty="0" smtClean="0">
                <a:sym typeface="Ubuntu"/>
              </a:rPr>
              <a:t>like </a:t>
            </a:r>
            <a:r>
              <a:rPr lang="en" dirty="0">
                <a:sym typeface="Ubuntu"/>
              </a:rPr>
              <a:t>function calls to objects</a:t>
            </a:r>
          </a:p>
          <a:p>
            <a:pPr marL="914400" lvl="1" indent="-374650">
              <a:spcBef>
                <a:spcPts val="0"/>
              </a:spcBef>
              <a:spcAft>
                <a:spcPts val="600"/>
              </a:spcAft>
              <a:buClr>
                <a:srgbClr val="2A2A2A"/>
              </a:buClr>
              <a:buSzPct val="100000"/>
              <a:buFont typeface="Ubuntu"/>
            </a:pPr>
            <a:r>
              <a:rPr lang="en-US" dirty="0" smtClean="0">
                <a:sym typeface="Ubuntu"/>
              </a:rPr>
              <a:t>s</a:t>
            </a:r>
            <a:r>
              <a:rPr lang="en" dirty="0" smtClean="0">
                <a:sym typeface="Ubuntu"/>
              </a:rPr>
              <a:t>pecify </a:t>
            </a:r>
            <a:r>
              <a:rPr lang="en" dirty="0">
                <a:sym typeface="Ubuntu"/>
              </a:rPr>
              <a:t>which object you are talking to, </a:t>
            </a:r>
            <a:r>
              <a:rPr lang="en-US" dirty="0" smtClean="0">
                <a:sym typeface="Ubuntu"/>
              </a:rPr>
              <a:t>which </a:t>
            </a:r>
            <a:r>
              <a:rPr lang="en" dirty="0" smtClean="0">
                <a:sym typeface="Ubuntu"/>
              </a:rPr>
              <a:t>function</a:t>
            </a:r>
            <a:r>
              <a:rPr lang="en" dirty="0">
                <a:sym typeface="Ubuntu"/>
              </a:rPr>
              <a:t>, and what data</a:t>
            </a:r>
            <a:r>
              <a:rPr lang="en-US" dirty="0">
                <a:sym typeface="Ubuntu"/>
              </a:rPr>
              <a:t> (if possible</a:t>
            </a:r>
            <a:r>
              <a:rPr lang="en-US" dirty="0" smtClean="0">
                <a:sym typeface="Ubuntu"/>
              </a:rPr>
              <a:t>)</a:t>
            </a:r>
          </a:p>
          <a:p>
            <a:pPr marL="514350" indent="-374650">
              <a:spcBef>
                <a:spcPts val="0"/>
              </a:spcBef>
              <a:spcAft>
                <a:spcPts val="600"/>
              </a:spcAft>
              <a:buClr>
                <a:srgbClr val="2A2A2A"/>
              </a:buClr>
              <a:buSzPct val="100000"/>
              <a:buFont typeface="Ubuntu"/>
            </a:pPr>
            <a:r>
              <a:rPr lang="en-US" dirty="0" smtClean="0">
                <a:sym typeface="Ubuntu"/>
              </a:rPr>
              <a:t>Transactions to create contracts</a:t>
            </a:r>
            <a:endParaRPr lang="en" dirty="0">
              <a:sym typeface="Ubuntu"/>
            </a:endParaRPr>
          </a:p>
        </p:txBody>
      </p:sp>
      <p:sp>
        <p:nvSpPr>
          <p:cNvPr id="4" name="Slide Number Placeholder 3"/>
          <p:cNvSpPr>
            <a:spLocks noGrp="1"/>
          </p:cNvSpPr>
          <p:nvPr>
            <p:ph type="sldNum" sz="quarter" idx="12"/>
          </p:nvPr>
        </p:nvSpPr>
        <p:spPr/>
        <p:txBody>
          <a:bodyPr/>
          <a:lstStyle/>
          <a:p>
            <a:fld id="{C44D6E56-4DDB-5448-B544-C1B1DCC2E384}" type="slidenum">
              <a:rPr lang="en-US" smtClean="0"/>
              <a:t>33</a:t>
            </a:fld>
            <a:endParaRPr lang="en-US"/>
          </a:p>
        </p:txBody>
      </p:sp>
    </p:spTree>
    <p:extLst>
      <p:ext uri="{BB962C8B-B14F-4D97-AF65-F5344CB8AC3E}">
        <p14:creationId xmlns:p14="http://schemas.microsoft.com/office/powerpoint/2010/main" val="22467167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a:t>Transactions</a:t>
            </a:r>
          </a:p>
        </p:txBody>
      </p:sp>
      <p:sp>
        <p:nvSpPr>
          <p:cNvPr id="138" name="Shape 138"/>
          <p:cNvSpPr txBox="1">
            <a:spLocks noGrp="1"/>
          </p:cNvSpPr>
          <p:nvPr>
            <p:ph idx="1"/>
          </p:nvPr>
        </p:nvSpPr>
        <p:spPr>
          <a:prstGeom prst="rect">
            <a:avLst/>
          </a:prstGeom>
        </p:spPr>
        <p:txBody>
          <a:bodyPr lIns="91425" tIns="91425" rIns="91425" bIns="91425" anchor="t" anchorCtr="0">
            <a:noAutofit/>
          </a:bodyPr>
          <a:lstStyle/>
          <a:p>
            <a:pPr marL="457200" marR="0" lvl="0" indent="-381000" algn="l" rtl="0">
              <a:lnSpc>
                <a:spcPct val="115000"/>
              </a:lnSpc>
              <a:spcBef>
                <a:spcPts val="0"/>
              </a:spcBef>
              <a:spcAft>
                <a:spcPts val="0"/>
              </a:spcAft>
              <a:buClr>
                <a:schemeClr val="dk2"/>
              </a:buClr>
              <a:buSzPct val="100000"/>
              <a:buFont typeface="Trebuchet MS"/>
            </a:pPr>
            <a:r>
              <a:rPr lang="en" sz="2400" b="1" dirty="0">
                <a:latin typeface="Consolas"/>
                <a:ea typeface="Consolas"/>
                <a:cs typeface="Consolas"/>
                <a:sym typeface="Consolas"/>
              </a:rPr>
              <a:t>nonce</a:t>
            </a:r>
            <a:r>
              <a:rPr lang="en" sz="2400" dirty="0"/>
              <a:t> (anti-replay-attack)</a:t>
            </a:r>
          </a:p>
          <a:p>
            <a:pPr marL="457200" lvl="0" indent="-381000" rtl="0">
              <a:lnSpc>
                <a:spcPct val="115000"/>
              </a:lnSpc>
              <a:spcBef>
                <a:spcPts val="0"/>
              </a:spcBef>
              <a:buSzPct val="100000"/>
            </a:pPr>
            <a:r>
              <a:rPr lang="en" sz="2400" b="1" dirty="0" smtClean="0">
                <a:latin typeface="Consolas"/>
                <a:ea typeface="Consolas"/>
                <a:cs typeface="Consolas"/>
                <a:sym typeface="Consolas"/>
              </a:rPr>
              <a:t>to</a:t>
            </a:r>
            <a:r>
              <a:rPr lang="en" sz="2400" dirty="0" smtClean="0"/>
              <a:t> </a:t>
            </a:r>
            <a:r>
              <a:rPr lang="en" sz="2400" dirty="0"/>
              <a:t>(destination address)</a:t>
            </a:r>
          </a:p>
          <a:p>
            <a:pPr marL="457200" lvl="0" indent="-381000" rtl="0">
              <a:lnSpc>
                <a:spcPct val="115000"/>
              </a:lnSpc>
              <a:spcBef>
                <a:spcPts val="0"/>
              </a:spcBef>
              <a:buSzPct val="100000"/>
            </a:pPr>
            <a:r>
              <a:rPr lang="en" sz="2400" b="1" dirty="0">
                <a:latin typeface="Consolas"/>
                <a:ea typeface="Consolas"/>
                <a:cs typeface="Consolas"/>
                <a:sym typeface="Consolas"/>
              </a:rPr>
              <a:t>value</a:t>
            </a:r>
            <a:r>
              <a:rPr lang="en" sz="2400" dirty="0"/>
              <a:t> (amount of ETH to send)</a:t>
            </a:r>
          </a:p>
          <a:p>
            <a:pPr marL="457200" lvl="0" indent="-381000" rtl="0">
              <a:lnSpc>
                <a:spcPct val="115000"/>
              </a:lnSpc>
              <a:spcBef>
                <a:spcPts val="0"/>
              </a:spcBef>
              <a:buSzPct val="100000"/>
            </a:pPr>
            <a:r>
              <a:rPr lang="en" sz="2400" b="1" dirty="0">
                <a:latin typeface="Consolas"/>
                <a:ea typeface="Consolas"/>
                <a:cs typeface="Consolas"/>
                <a:sym typeface="Consolas"/>
              </a:rPr>
              <a:t>data</a:t>
            </a:r>
            <a:r>
              <a:rPr lang="en" sz="2400" dirty="0"/>
              <a:t> (readable by contract code</a:t>
            </a:r>
            <a:r>
              <a:rPr lang="en" sz="2400" dirty="0" smtClean="0"/>
              <a:t>)</a:t>
            </a:r>
            <a:endParaRPr lang="en-US" sz="2400" dirty="0" smtClean="0"/>
          </a:p>
          <a:p>
            <a:pPr marL="457200" lvl="0" indent="-381000">
              <a:lnSpc>
                <a:spcPct val="115000"/>
              </a:lnSpc>
              <a:spcBef>
                <a:spcPts val="0"/>
              </a:spcBef>
              <a:buSzPct val="100000"/>
            </a:pPr>
            <a:r>
              <a:rPr lang="en" sz="2400" b="1" dirty="0">
                <a:latin typeface="Consolas"/>
                <a:ea typeface="Consolas"/>
                <a:cs typeface="Consolas"/>
                <a:sym typeface="Consolas"/>
              </a:rPr>
              <a:t>gasprice</a:t>
            </a:r>
            <a:r>
              <a:rPr lang="en" sz="2400" dirty="0"/>
              <a:t> (amount of ether per unit gas)</a:t>
            </a:r>
          </a:p>
          <a:p>
            <a:pPr marL="457200" lvl="0" indent="-381000">
              <a:lnSpc>
                <a:spcPct val="115000"/>
              </a:lnSpc>
              <a:spcBef>
                <a:spcPts val="0"/>
              </a:spcBef>
              <a:buSzPct val="100000"/>
            </a:pPr>
            <a:r>
              <a:rPr lang="en" sz="2400" b="1" dirty="0">
                <a:latin typeface="Consolas"/>
                <a:ea typeface="Consolas"/>
                <a:cs typeface="Consolas"/>
                <a:sym typeface="Consolas"/>
              </a:rPr>
              <a:t>startgas</a:t>
            </a:r>
            <a:r>
              <a:rPr lang="en" sz="2400" dirty="0"/>
              <a:t> (maximum gas consumable</a:t>
            </a:r>
            <a:r>
              <a:rPr lang="en" sz="2400" dirty="0" smtClean="0"/>
              <a:t>)</a:t>
            </a:r>
            <a:endParaRPr lang="en" sz="2400" dirty="0"/>
          </a:p>
          <a:p>
            <a:pPr marL="457200" lvl="0" indent="-381000" rtl="0">
              <a:lnSpc>
                <a:spcPct val="115000"/>
              </a:lnSpc>
              <a:spcBef>
                <a:spcPts val="0"/>
              </a:spcBef>
              <a:buSzPct val="100000"/>
            </a:pPr>
            <a:r>
              <a:rPr lang="en" sz="2400" b="1" dirty="0">
                <a:latin typeface="Consolas"/>
                <a:ea typeface="Consolas"/>
                <a:cs typeface="Consolas"/>
                <a:sym typeface="Consolas"/>
              </a:rPr>
              <a:t>v, r, s</a:t>
            </a:r>
            <a:r>
              <a:rPr lang="en" sz="2400" dirty="0"/>
              <a:t> (ECDSA signature values)</a:t>
            </a:r>
          </a:p>
        </p:txBody>
      </p:sp>
      <p:sp>
        <p:nvSpPr>
          <p:cNvPr id="2" name="Slide Number Placeholder 1"/>
          <p:cNvSpPr>
            <a:spLocks noGrp="1"/>
          </p:cNvSpPr>
          <p:nvPr>
            <p:ph type="sldNum" sz="quarter" idx="12"/>
          </p:nvPr>
        </p:nvSpPr>
        <p:spPr/>
        <p:txBody>
          <a:bodyPr/>
          <a:lstStyle/>
          <a:p>
            <a:fld id="{C44D6E56-4DDB-5448-B544-C1B1DCC2E384}" type="slidenum">
              <a:rPr lang="en-US" smtClean="0"/>
              <a:t>34</a:t>
            </a:fld>
            <a:endParaRPr lang="en-US"/>
          </a:p>
        </p:txBody>
      </p:sp>
    </p:spTree>
    <p:extLst>
      <p:ext uri="{BB962C8B-B14F-4D97-AF65-F5344CB8AC3E}">
        <p14:creationId xmlns:p14="http://schemas.microsoft.com/office/powerpoint/2010/main" val="126551631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t</a:t>
            </a:r>
            <a:r>
              <a:rPr lang="en-US" dirty="0" smtClean="0"/>
              <a:t>o </a:t>
            </a:r>
            <a:r>
              <a:rPr lang="en-US" dirty="0" smtClean="0"/>
              <a:t>Create a Contract?</a:t>
            </a:r>
            <a:endParaRPr lang="en-US" dirty="0"/>
          </a:p>
        </p:txBody>
      </p:sp>
      <p:sp>
        <p:nvSpPr>
          <p:cNvPr id="3" name="Content Placeholder 2"/>
          <p:cNvSpPr>
            <a:spLocks noGrp="1"/>
          </p:cNvSpPr>
          <p:nvPr>
            <p:ph idx="1"/>
          </p:nvPr>
        </p:nvSpPr>
        <p:spPr/>
        <p:txBody>
          <a:bodyPr>
            <a:normAutofit lnSpcReduction="10000"/>
          </a:bodyPr>
          <a:lstStyle/>
          <a:p>
            <a:pPr>
              <a:spcBef>
                <a:spcPts val="0"/>
              </a:spcBef>
            </a:pPr>
            <a:r>
              <a:rPr lang="en" dirty="0"/>
              <a:t>Submit a transaction to the </a:t>
            </a:r>
            <a:r>
              <a:rPr lang="en" dirty="0" smtClean="0"/>
              <a:t>blockchain</a:t>
            </a:r>
            <a:endParaRPr lang="en-US" dirty="0" smtClean="0"/>
          </a:p>
          <a:p>
            <a:pPr lvl="1">
              <a:spcBef>
                <a:spcPts val="0"/>
              </a:spcBef>
            </a:pPr>
            <a:r>
              <a:rPr lang="en-US" sz="2000" b="1" dirty="0" smtClean="0">
                <a:latin typeface="Consolas"/>
                <a:ea typeface="Consolas"/>
                <a:cs typeface="Consolas"/>
                <a:sym typeface="Consolas"/>
              </a:rPr>
              <a:t>n</a:t>
            </a:r>
            <a:r>
              <a:rPr lang="en" sz="2000" b="1" dirty="0" smtClean="0">
                <a:latin typeface="Consolas"/>
                <a:ea typeface="Consolas"/>
                <a:cs typeface="Consolas"/>
                <a:sym typeface="Consolas"/>
              </a:rPr>
              <a:t>once</a:t>
            </a:r>
            <a:r>
              <a:rPr lang="en-US" sz="2000" b="1" dirty="0" smtClean="0">
                <a:latin typeface="Consolas"/>
                <a:ea typeface="Consolas"/>
                <a:cs typeface="Consolas"/>
                <a:sym typeface="Consolas"/>
              </a:rPr>
              <a:t>:</a:t>
            </a:r>
            <a:r>
              <a:rPr lang="en" sz="2000" dirty="0" smtClean="0"/>
              <a:t> </a:t>
            </a:r>
            <a:r>
              <a:rPr lang="en-US" dirty="0"/>
              <a:t>previous </a:t>
            </a:r>
            <a:r>
              <a:rPr lang="en-US" sz="2000" b="1" dirty="0">
                <a:latin typeface="Consolas"/>
                <a:ea typeface="Consolas"/>
                <a:cs typeface="Consolas"/>
              </a:rPr>
              <a:t>nonce</a:t>
            </a:r>
            <a:r>
              <a:rPr lang="en-US" sz="2000" b="1" dirty="0"/>
              <a:t> + 1</a:t>
            </a:r>
          </a:p>
          <a:p>
            <a:pPr lvl="1">
              <a:spcBef>
                <a:spcPts val="0"/>
              </a:spcBef>
            </a:pPr>
            <a:r>
              <a:rPr lang="en" sz="2000" b="1" dirty="0" smtClean="0">
                <a:latin typeface="Consolas"/>
                <a:ea typeface="Consolas"/>
                <a:cs typeface="Consolas"/>
                <a:sym typeface="Consolas"/>
              </a:rPr>
              <a:t>to</a:t>
            </a:r>
            <a:r>
              <a:rPr lang="en-US" sz="2000" b="1" dirty="0" smtClean="0">
                <a:latin typeface="Consolas"/>
                <a:ea typeface="Consolas"/>
                <a:cs typeface="Consolas"/>
                <a:sym typeface="Consolas"/>
              </a:rPr>
              <a:t>:</a:t>
            </a:r>
            <a:r>
              <a:rPr lang="en" sz="2000" dirty="0" smtClean="0"/>
              <a:t> </a:t>
            </a:r>
            <a:r>
              <a:rPr lang="en-US" dirty="0" smtClean="0"/>
              <a:t>empty</a:t>
            </a:r>
            <a:endParaRPr lang="en-US" sz="2000" dirty="0" smtClean="0"/>
          </a:p>
          <a:p>
            <a:pPr lvl="1">
              <a:spcBef>
                <a:spcPts val="0"/>
              </a:spcBef>
            </a:pPr>
            <a:r>
              <a:rPr lang="en" sz="2000" b="1" dirty="0" smtClean="0">
                <a:latin typeface="Consolas"/>
                <a:ea typeface="Consolas"/>
                <a:cs typeface="Consolas"/>
                <a:sym typeface="Consolas"/>
              </a:rPr>
              <a:t>value</a:t>
            </a:r>
            <a:r>
              <a:rPr lang="en-US" sz="2000" b="1" dirty="0" smtClean="0">
                <a:latin typeface="Consolas"/>
                <a:ea typeface="Consolas"/>
                <a:cs typeface="Consolas"/>
                <a:sym typeface="Consolas"/>
              </a:rPr>
              <a:t>: </a:t>
            </a:r>
            <a:r>
              <a:rPr lang="en-US" dirty="0">
                <a:sym typeface="Consolas"/>
              </a:rPr>
              <a:t>value </a:t>
            </a:r>
            <a:r>
              <a:rPr lang="en-US" dirty="0" smtClean="0">
                <a:sym typeface="Consolas"/>
              </a:rPr>
              <a:t>sent to the new contract</a:t>
            </a:r>
            <a:endParaRPr lang="en-US" dirty="0">
              <a:sym typeface="Consolas"/>
            </a:endParaRPr>
          </a:p>
          <a:p>
            <a:pPr lvl="1">
              <a:spcBef>
                <a:spcPts val="0"/>
              </a:spcBef>
            </a:pPr>
            <a:r>
              <a:rPr lang="en" sz="2000" b="1" dirty="0">
                <a:latin typeface="Consolas"/>
                <a:ea typeface="Consolas"/>
                <a:cs typeface="Consolas"/>
                <a:sym typeface="Consolas"/>
              </a:rPr>
              <a:t>d</a:t>
            </a:r>
            <a:r>
              <a:rPr lang="en" sz="2000" b="1" dirty="0" smtClean="0">
                <a:latin typeface="Consolas"/>
                <a:ea typeface="Consolas"/>
                <a:cs typeface="Consolas"/>
                <a:sym typeface="Consolas"/>
              </a:rPr>
              <a:t>ata</a:t>
            </a:r>
            <a:r>
              <a:rPr lang="en-US" sz="2000" b="1" dirty="0" smtClean="0">
                <a:latin typeface="Consolas"/>
                <a:ea typeface="Consolas"/>
                <a:cs typeface="Consolas"/>
                <a:sym typeface="Consolas"/>
              </a:rPr>
              <a:t>:</a:t>
            </a:r>
            <a:r>
              <a:rPr lang="en" sz="2000" dirty="0" smtClean="0"/>
              <a:t> </a:t>
            </a:r>
            <a:r>
              <a:rPr lang="en-US" dirty="0"/>
              <a:t>contains the code of the </a:t>
            </a:r>
            <a:r>
              <a:rPr lang="en-US" dirty="0" smtClean="0"/>
              <a:t>contract</a:t>
            </a:r>
          </a:p>
          <a:p>
            <a:pPr lvl="1">
              <a:spcBef>
                <a:spcPts val="0"/>
              </a:spcBef>
            </a:pPr>
            <a:r>
              <a:rPr lang="en" sz="2000" b="1" dirty="0">
                <a:latin typeface="Consolas"/>
                <a:ea typeface="Consolas"/>
                <a:cs typeface="Consolas"/>
                <a:sym typeface="Consolas"/>
              </a:rPr>
              <a:t>gasprice</a:t>
            </a:r>
            <a:r>
              <a:rPr lang="en" sz="2000" dirty="0"/>
              <a:t> </a:t>
            </a:r>
            <a:r>
              <a:rPr lang="en" dirty="0"/>
              <a:t>(amount of ether per unit gas)</a:t>
            </a:r>
            <a:endParaRPr lang="en-US" dirty="0"/>
          </a:p>
          <a:p>
            <a:pPr lvl="1">
              <a:spcBef>
                <a:spcPts val="0"/>
              </a:spcBef>
            </a:pPr>
            <a:r>
              <a:rPr lang="en" sz="2000" b="1" dirty="0">
                <a:latin typeface="Consolas"/>
                <a:ea typeface="Consolas"/>
                <a:cs typeface="Consolas"/>
                <a:sym typeface="Consolas"/>
              </a:rPr>
              <a:t>startgas</a:t>
            </a:r>
            <a:r>
              <a:rPr lang="en" sz="2000" dirty="0"/>
              <a:t> </a:t>
            </a:r>
            <a:r>
              <a:rPr lang="en" dirty="0"/>
              <a:t>(maximum gas consumable</a:t>
            </a:r>
            <a:r>
              <a:rPr lang="en" dirty="0" smtClean="0"/>
              <a:t>)</a:t>
            </a:r>
            <a:endParaRPr lang="en-US" dirty="0"/>
          </a:p>
          <a:p>
            <a:pPr lvl="1">
              <a:spcBef>
                <a:spcPts val="0"/>
              </a:spcBef>
            </a:pPr>
            <a:r>
              <a:rPr lang="en" sz="2000" b="1" dirty="0" smtClean="0">
                <a:latin typeface="Consolas"/>
                <a:ea typeface="Consolas"/>
                <a:cs typeface="Consolas"/>
                <a:sym typeface="Consolas"/>
              </a:rPr>
              <a:t>v</a:t>
            </a:r>
            <a:r>
              <a:rPr lang="en" sz="2000" b="1" dirty="0">
                <a:latin typeface="Consolas"/>
                <a:ea typeface="Consolas"/>
                <a:cs typeface="Consolas"/>
                <a:sym typeface="Consolas"/>
              </a:rPr>
              <a:t>, r, s</a:t>
            </a:r>
            <a:r>
              <a:rPr lang="en" sz="2000" dirty="0"/>
              <a:t> </a:t>
            </a:r>
            <a:r>
              <a:rPr lang="en" dirty="0"/>
              <a:t>(ECDSA signature values</a:t>
            </a:r>
            <a:r>
              <a:rPr lang="en" dirty="0" smtClean="0"/>
              <a:t>)</a:t>
            </a:r>
            <a:endParaRPr lang="en-US" dirty="0" smtClean="0"/>
          </a:p>
          <a:p>
            <a:pPr>
              <a:spcBef>
                <a:spcPts val="0"/>
              </a:spcBef>
            </a:pPr>
            <a:r>
              <a:rPr lang="en-US" dirty="0" smtClean="0"/>
              <a:t>If </a:t>
            </a:r>
            <a:r>
              <a:rPr lang="en-US" dirty="0" err="1" smtClean="0"/>
              <a:t>tx</a:t>
            </a:r>
            <a:r>
              <a:rPr lang="en-US" dirty="0" smtClean="0"/>
              <a:t> is successful</a:t>
            </a:r>
          </a:p>
          <a:p>
            <a:pPr lvl="1">
              <a:spcBef>
                <a:spcPts val="0"/>
              </a:spcBef>
            </a:pPr>
            <a:r>
              <a:rPr lang="en-US" dirty="0" smtClean="0"/>
              <a:t>Returns the address of the new contract</a:t>
            </a:r>
            <a:endParaRPr lang="en" dirty="0"/>
          </a:p>
          <a:p>
            <a:pPr lvl="1">
              <a:spcBef>
                <a:spcPts val="0"/>
              </a:spcBef>
            </a:pPr>
            <a:endParaRPr lang="en-US" dirty="0" smtClean="0"/>
          </a:p>
        </p:txBody>
      </p:sp>
      <p:sp>
        <p:nvSpPr>
          <p:cNvPr id="4" name="Slide Number Placeholder 3"/>
          <p:cNvSpPr>
            <a:spLocks noGrp="1"/>
          </p:cNvSpPr>
          <p:nvPr>
            <p:ph type="sldNum" sz="quarter" idx="12"/>
          </p:nvPr>
        </p:nvSpPr>
        <p:spPr/>
        <p:txBody>
          <a:bodyPr/>
          <a:lstStyle/>
          <a:p>
            <a:fld id="{C44D6E56-4DDB-5448-B544-C1B1DCC2E384}" type="slidenum">
              <a:rPr lang="en-US" smtClean="0"/>
              <a:t>35</a:t>
            </a:fld>
            <a:endParaRPr lang="en-US"/>
          </a:p>
        </p:txBody>
      </p:sp>
    </p:spTree>
    <p:extLst>
      <p:ext uri="{BB962C8B-B14F-4D97-AF65-F5344CB8AC3E}">
        <p14:creationId xmlns:p14="http://schemas.microsoft.com/office/powerpoint/2010/main" val="419385852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a:t>t</a:t>
            </a:r>
            <a:r>
              <a:rPr lang="en-US" dirty="0" smtClean="0"/>
              <a:t>o </a:t>
            </a:r>
            <a:r>
              <a:rPr lang="en-US" dirty="0" smtClean="0"/>
              <a:t>Interact With a Contract?</a:t>
            </a:r>
            <a:endParaRPr lang="en-US" dirty="0"/>
          </a:p>
        </p:txBody>
      </p:sp>
      <p:sp>
        <p:nvSpPr>
          <p:cNvPr id="3" name="Content Placeholder 2"/>
          <p:cNvSpPr>
            <a:spLocks noGrp="1"/>
          </p:cNvSpPr>
          <p:nvPr>
            <p:ph idx="1"/>
          </p:nvPr>
        </p:nvSpPr>
        <p:spPr/>
        <p:txBody>
          <a:bodyPr>
            <a:normAutofit lnSpcReduction="10000"/>
          </a:bodyPr>
          <a:lstStyle/>
          <a:p>
            <a:pPr>
              <a:spcBef>
                <a:spcPts val="0"/>
              </a:spcBef>
            </a:pPr>
            <a:r>
              <a:rPr lang="en" dirty="0"/>
              <a:t>Submit a transaction to the </a:t>
            </a:r>
            <a:r>
              <a:rPr lang="en" dirty="0" smtClean="0"/>
              <a:t>blockchain</a:t>
            </a:r>
            <a:endParaRPr lang="en-US" dirty="0" smtClean="0"/>
          </a:p>
          <a:p>
            <a:pPr lvl="1">
              <a:spcBef>
                <a:spcPts val="0"/>
              </a:spcBef>
            </a:pPr>
            <a:r>
              <a:rPr lang="en-US" sz="2000" b="1" dirty="0" smtClean="0">
                <a:latin typeface="Consolas"/>
                <a:ea typeface="Consolas"/>
                <a:cs typeface="Consolas"/>
                <a:sym typeface="Consolas"/>
              </a:rPr>
              <a:t>n</a:t>
            </a:r>
            <a:r>
              <a:rPr lang="en" sz="2000" b="1" dirty="0" smtClean="0">
                <a:latin typeface="Consolas"/>
                <a:ea typeface="Consolas"/>
                <a:cs typeface="Consolas"/>
                <a:sym typeface="Consolas"/>
              </a:rPr>
              <a:t>once</a:t>
            </a:r>
            <a:r>
              <a:rPr lang="en-US" sz="2000" b="1" dirty="0" smtClean="0">
                <a:latin typeface="Consolas"/>
                <a:ea typeface="Consolas"/>
                <a:cs typeface="Consolas"/>
                <a:sym typeface="Consolas"/>
              </a:rPr>
              <a:t>:</a:t>
            </a:r>
            <a:r>
              <a:rPr lang="en" sz="2000" dirty="0" smtClean="0"/>
              <a:t> </a:t>
            </a:r>
            <a:r>
              <a:rPr lang="en-US" dirty="0"/>
              <a:t>previous </a:t>
            </a:r>
            <a:r>
              <a:rPr lang="en-US" sz="2000" b="1" dirty="0">
                <a:latin typeface="Consolas"/>
                <a:ea typeface="Consolas"/>
                <a:cs typeface="Consolas"/>
              </a:rPr>
              <a:t>nonce</a:t>
            </a:r>
            <a:r>
              <a:rPr lang="en-US" sz="2000" b="1" dirty="0"/>
              <a:t> + 1</a:t>
            </a:r>
          </a:p>
          <a:p>
            <a:pPr lvl="1">
              <a:spcBef>
                <a:spcPts val="0"/>
              </a:spcBef>
            </a:pPr>
            <a:r>
              <a:rPr lang="en" sz="2000" b="1" dirty="0" smtClean="0">
                <a:latin typeface="Consolas"/>
                <a:ea typeface="Consolas"/>
                <a:cs typeface="Consolas"/>
                <a:sym typeface="Consolas"/>
              </a:rPr>
              <a:t>to</a:t>
            </a:r>
            <a:r>
              <a:rPr lang="en-US" sz="2000" b="1" dirty="0" smtClean="0">
                <a:latin typeface="Consolas"/>
                <a:ea typeface="Consolas"/>
                <a:cs typeface="Consolas"/>
                <a:sym typeface="Consolas"/>
              </a:rPr>
              <a:t>:</a:t>
            </a:r>
            <a:r>
              <a:rPr lang="en" sz="2000" dirty="0" smtClean="0"/>
              <a:t> </a:t>
            </a:r>
            <a:r>
              <a:rPr lang="en-US" u="sng" dirty="0" smtClean="0"/>
              <a:t>contract address</a:t>
            </a:r>
          </a:p>
          <a:p>
            <a:pPr lvl="1">
              <a:spcBef>
                <a:spcPts val="0"/>
              </a:spcBef>
            </a:pPr>
            <a:r>
              <a:rPr lang="en" sz="2000" b="1" dirty="0" smtClean="0">
                <a:latin typeface="Consolas"/>
                <a:ea typeface="Consolas"/>
                <a:cs typeface="Consolas"/>
                <a:sym typeface="Consolas"/>
              </a:rPr>
              <a:t>value</a:t>
            </a:r>
            <a:r>
              <a:rPr lang="en-US" sz="2000" b="1" dirty="0" smtClean="0">
                <a:latin typeface="Consolas"/>
                <a:ea typeface="Consolas"/>
                <a:cs typeface="Consolas"/>
                <a:sym typeface="Consolas"/>
              </a:rPr>
              <a:t>: </a:t>
            </a:r>
            <a:r>
              <a:rPr lang="en-US" dirty="0">
                <a:sym typeface="Consolas"/>
              </a:rPr>
              <a:t>value </a:t>
            </a:r>
            <a:r>
              <a:rPr lang="en-US" dirty="0" smtClean="0">
                <a:sym typeface="Consolas"/>
              </a:rPr>
              <a:t>sent to the new contract</a:t>
            </a:r>
            <a:endParaRPr lang="en-US" dirty="0">
              <a:sym typeface="Consolas"/>
            </a:endParaRPr>
          </a:p>
          <a:p>
            <a:pPr lvl="1">
              <a:spcBef>
                <a:spcPts val="0"/>
              </a:spcBef>
            </a:pPr>
            <a:r>
              <a:rPr lang="en" sz="2000" b="1" dirty="0">
                <a:latin typeface="Consolas"/>
                <a:ea typeface="Consolas"/>
                <a:cs typeface="Consolas"/>
                <a:sym typeface="Consolas"/>
              </a:rPr>
              <a:t>d</a:t>
            </a:r>
            <a:r>
              <a:rPr lang="en" sz="2000" b="1" dirty="0" smtClean="0">
                <a:latin typeface="Consolas"/>
                <a:ea typeface="Consolas"/>
                <a:cs typeface="Consolas"/>
                <a:sym typeface="Consolas"/>
              </a:rPr>
              <a:t>ata</a:t>
            </a:r>
            <a:r>
              <a:rPr lang="en-US" sz="2000" b="1" dirty="0" smtClean="0">
                <a:latin typeface="Consolas"/>
                <a:ea typeface="Consolas"/>
                <a:cs typeface="Consolas"/>
                <a:sym typeface="Consolas"/>
              </a:rPr>
              <a:t>:</a:t>
            </a:r>
            <a:r>
              <a:rPr lang="en" sz="2000" dirty="0" smtClean="0"/>
              <a:t> </a:t>
            </a:r>
            <a:r>
              <a:rPr lang="en-US" u="sng" dirty="0" smtClean="0"/>
              <a:t>data supposed to be read by the </a:t>
            </a:r>
            <a:r>
              <a:rPr lang="en-US" u="sng" dirty="0" smtClean="0"/>
              <a:t>contract</a:t>
            </a:r>
          </a:p>
          <a:p>
            <a:pPr lvl="1">
              <a:spcBef>
                <a:spcPts val="0"/>
              </a:spcBef>
            </a:pPr>
            <a:r>
              <a:rPr lang="en" sz="2000" b="1" dirty="0">
                <a:latin typeface="Consolas"/>
                <a:ea typeface="Consolas"/>
                <a:cs typeface="Consolas"/>
                <a:sym typeface="Consolas"/>
              </a:rPr>
              <a:t>gasprice</a:t>
            </a:r>
            <a:r>
              <a:rPr lang="en" sz="2000" dirty="0"/>
              <a:t> </a:t>
            </a:r>
            <a:r>
              <a:rPr lang="en" dirty="0"/>
              <a:t>(amount of ether per unit gas)</a:t>
            </a:r>
            <a:endParaRPr lang="en-US" dirty="0"/>
          </a:p>
          <a:p>
            <a:pPr lvl="1">
              <a:spcBef>
                <a:spcPts val="0"/>
              </a:spcBef>
            </a:pPr>
            <a:r>
              <a:rPr lang="en" sz="2000" b="1" dirty="0">
                <a:latin typeface="Consolas"/>
                <a:ea typeface="Consolas"/>
                <a:cs typeface="Consolas"/>
                <a:sym typeface="Consolas"/>
              </a:rPr>
              <a:t>startgas</a:t>
            </a:r>
            <a:r>
              <a:rPr lang="en" sz="2000" dirty="0"/>
              <a:t> </a:t>
            </a:r>
            <a:r>
              <a:rPr lang="en" dirty="0"/>
              <a:t>(maximum gas consumable</a:t>
            </a:r>
            <a:r>
              <a:rPr lang="en" dirty="0" smtClean="0"/>
              <a:t>)</a:t>
            </a:r>
            <a:endParaRPr lang="en-US" u="sng" dirty="0"/>
          </a:p>
          <a:p>
            <a:pPr lvl="1">
              <a:spcBef>
                <a:spcPts val="0"/>
              </a:spcBef>
            </a:pPr>
            <a:r>
              <a:rPr lang="en" sz="2000" b="1" dirty="0" smtClean="0">
                <a:latin typeface="Consolas"/>
                <a:ea typeface="Consolas"/>
                <a:cs typeface="Consolas"/>
                <a:sym typeface="Consolas"/>
              </a:rPr>
              <a:t>v</a:t>
            </a:r>
            <a:r>
              <a:rPr lang="en" sz="2000" b="1" dirty="0">
                <a:latin typeface="Consolas"/>
                <a:ea typeface="Consolas"/>
                <a:cs typeface="Consolas"/>
                <a:sym typeface="Consolas"/>
              </a:rPr>
              <a:t>, r, s</a:t>
            </a:r>
            <a:r>
              <a:rPr lang="en" sz="2000" dirty="0"/>
              <a:t> </a:t>
            </a:r>
            <a:r>
              <a:rPr lang="en" dirty="0"/>
              <a:t>(ECDSA signature values</a:t>
            </a:r>
            <a:r>
              <a:rPr lang="en" dirty="0" smtClean="0"/>
              <a:t>)</a:t>
            </a:r>
            <a:endParaRPr lang="en-US" dirty="0" smtClean="0"/>
          </a:p>
          <a:p>
            <a:pPr>
              <a:spcBef>
                <a:spcPts val="0"/>
              </a:spcBef>
            </a:pPr>
            <a:r>
              <a:rPr lang="en-US" dirty="0" smtClean="0"/>
              <a:t>If </a:t>
            </a:r>
            <a:r>
              <a:rPr lang="en-US" dirty="0" err="1" smtClean="0"/>
              <a:t>tx</a:t>
            </a:r>
            <a:r>
              <a:rPr lang="en-US" dirty="0" smtClean="0"/>
              <a:t> is successful</a:t>
            </a:r>
          </a:p>
          <a:p>
            <a:pPr lvl="1">
              <a:spcBef>
                <a:spcPts val="0"/>
              </a:spcBef>
            </a:pPr>
            <a:r>
              <a:rPr lang="en-US" dirty="0" smtClean="0"/>
              <a:t>Returns outputs from the contract (if applicable)</a:t>
            </a:r>
          </a:p>
        </p:txBody>
      </p:sp>
      <p:sp>
        <p:nvSpPr>
          <p:cNvPr id="4" name="Slide Number Placeholder 3"/>
          <p:cNvSpPr>
            <a:spLocks noGrp="1"/>
          </p:cNvSpPr>
          <p:nvPr>
            <p:ph type="sldNum" sz="quarter" idx="12"/>
          </p:nvPr>
        </p:nvSpPr>
        <p:spPr/>
        <p:txBody>
          <a:bodyPr/>
          <a:lstStyle/>
          <a:p>
            <a:fld id="{C44D6E56-4DDB-5448-B544-C1B1DCC2E384}" type="slidenum">
              <a:rPr lang="en-US" smtClean="0"/>
              <a:t>36</a:t>
            </a:fld>
            <a:endParaRPr lang="en-US"/>
          </a:p>
        </p:txBody>
      </p:sp>
    </p:spTree>
    <p:extLst>
      <p:ext uri="{BB962C8B-B14F-4D97-AF65-F5344CB8AC3E}">
        <p14:creationId xmlns:p14="http://schemas.microsoft.com/office/powerpoint/2010/main" val="18226731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9" name="Shape 10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Blockchain </a:t>
            </a:r>
            <a:r>
              <a:rPr lang="en" dirty="0" smtClean="0"/>
              <a:t>State</a:t>
            </a:r>
            <a:endParaRPr lang="en"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907534824"/>
              </p:ext>
            </p:extLst>
          </p:nvPr>
        </p:nvGraphicFramePr>
        <p:xfrm>
          <a:off x="457200" y="2433762"/>
          <a:ext cx="3509130" cy="1867154"/>
        </p:xfrm>
        <a:graphic>
          <a:graphicData uri="http://schemas.openxmlformats.org/drawingml/2006/table">
            <a:tbl>
              <a:tblPr firstRow="1" bandRow="1">
                <a:tableStyleId>{9D7B26C5-4107-4FEC-AEDC-1716B250A1EF}</a:tableStyleId>
              </a:tblPr>
              <a:tblGrid>
                <a:gridCol w="1416236"/>
                <a:gridCol w="2092894"/>
              </a:tblGrid>
              <a:tr h="496392">
                <a:tc>
                  <a:txBody>
                    <a:bodyPr/>
                    <a:lstStyle/>
                    <a:p>
                      <a:r>
                        <a:rPr lang="en-US" sz="2000" dirty="0" smtClean="0"/>
                        <a:t>Address</a:t>
                      </a:r>
                      <a:endParaRPr lang="en-US" sz="2000" dirty="0"/>
                    </a:p>
                  </a:txBody>
                  <a:tcPr/>
                </a:tc>
                <a:tc>
                  <a:txBody>
                    <a:bodyPr/>
                    <a:lstStyle/>
                    <a:p>
                      <a:r>
                        <a:rPr lang="en-US" sz="2000" dirty="0" smtClean="0"/>
                        <a:t>Balance (BTC)</a:t>
                      </a:r>
                      <a:endParaRPr lang="en-US" sz="2000" dirty="0"/>
                    </a:p>
                  </a:txBody>
                  <a:tcPr/>
                </a:tc>
              </a:tr>
              <a:tr h="402426">
                <a:tc>
                  <a:txBody>
                    <a:bodyPr/>
                    <a:lstStyle/>
                    <a:p>
                      <a:r>
                        <a:rPr lang="en-US" sz="2000" dirty="0" smtClean="0"/>
                        <a:t>0x123456</a:t>
                      </a:r>
                      <a:r>
                        <a:rPr lang="mr-IN" sz="2000" dirty="0" smtClean="0"/>
                        <a:t>…</a:t>
                      </a:r>
                      <a:endParaRPr lang="en-US" sz="2000" dirty="0"/>
                    </a:p>
                  </a:txBody>
                  <a:tcPr/>
                </a:tc>
                <a:tc>
                  <a:txBody>
                    <a:bodyPr/>
                    <a:lstStyle/>
                    <a:p>
                      <a:r>
                        <a:rPr lang="en-US" sz="2000" dirty="0" smtClean="0"/>
                        <a:t>10</a:t>
                      </a:r>
                      <a:endParaRPr lang="en-US" sz="2000" dirty="0"/>
                    </a:p>
                  </a:txBody>
                  <a:tcPr/>
                </a:tc>
              </a:tr>
              <a:tr h="490456">
                <a:tc>
                  <a:txBody>
                    <a:bodyPr/>
                    <a:lstStyle/>
                    <a:p>
                      <a:r>
                        <a:rPr lang="en-US" sz="2000" dirty="0" smtClean="0"/>
                        <a:t>0x1a2b3f</a:t>
                      </a:r>
                      <a:r>
                        <a:rPr lang="mr-IN" sz="2000" dirty="0" smtClean="0"/>
                        <a:t>…</a:t>
                      </a:r>
                      <a:endParaRPr lang="en-US" sz="2000" dirty="0"/>
                    </a:p>
                  </a:txBody>
                  <a:tcPr/>
                </a:tc>
                <a:tc>
                  <a:txBody>
                    <a:bodyPr/>
                    <a:lstStyle/>
                    <a:p>
                      <a:r>
                        <a:rPr lang="en-US" sz="2000" dirty="0" smtClean="0"/>
                        <a:t>1</a:t>
                      </a:r>
                      <a:endParaRPr lang="en-US" sz="2000" dirty="0"/>
                    </a:p>
                  </a:txBody>
                  <a:tcPr/>
                </a:tc>
              </a:tr>
              <a:tr h="477880">
                <a:tc>
                  <a:txBody>
                    <a:bodyPr/>
                    <a:lstStyle/>
                    <a:p>
                      <a:r>
                        <a:rPr lang="en-US" sz="2000" dirty="0" smtClean="0"/>
                        <a:t>0xab123d</a:t>
                      </a:r>
                      <a:r>
                        <a:rPr lang="mr-IN" sz="2000" dirty="0" smtClean="0"/>
                        <a:t>…</a:t>
                      </a:r>
                      <a:endParaRPr lang="en-US" sz="2000" dirty="0"/>
                    </a:p>
                  </a:txBody>
                  <a:tcPr/>
                </a:tc>
                <a:tc>
                  <a:txBody>
                    <a:bodyPr/>
                    <a:lstStyle/>
                    <a:p>
                      <a:r>
                        <a:rPr lang="en-US" sz="2000" dirty="0" smtClean="0"/>
                        <a:t>1.1</a:t>
                      </a:r>
                      <a:endParaRPr lang="en-US" sz="2000" dirty="0"/>
                    </a:p>
                  </a:txBody>
                  <a:tcPr/>
                </a:tc>
              </a:tr>
            </a:tbl>
          </a:graphicData>
        </a:graphic>
      </p:graphicFrame>
      <p:sp>
        <p:nvSpPr>
          <p:cNvPr id="6" name="TextBox 5"/>
          <p:cNvSpPr txBox="1"/>
          <p:nvPr/>
        </p:nvSpPr>
        <p:spPr>
          <a:xfrm>
            <a:off x="4846836" y="956685"/>
            <a:ext cx="4029981" cy="1200328"/>
          </a:xfrm>
          <a:prstGeom prst="rect">
            <a:avLst/>
          </a:prstGeom>
          <a:noFill/>
        </p:spPr>
        <p:txBody>
          <a:bodyPr wrap="square" rtlCol="0">
            <a:spAutoFit/>
          </a:bodyPr>
          <a:lstStyle/>
          <a:p>
            <a:pPr lvl="0" algn="just"/>
            <a:r>
              <a:rPr lang="en-US" sz="2400" dirty="0" err="1" smtClean="0"/>
              <a:t>Ethereum’s</a:t>
            </a:r>
            <a:r>
              <a:rPr lang="en-US" sz="2400" dirty="0" smtClean="0"/>
              <a:t> state </a:t>
            </a:r>
            <a:r>
              <a:rPr lang="en" sz="2400" dirty="0" smtClean="0"/>
              <a:t>consists </a:t>
            </a:r>
            <a:r>
              <a:rPr lang="en" sz="2400" dirty="0"/>
              <a:t>of key value mapping addresses to account </a:t>
            </a:r>
            <a:r>
              <a:rPr lang="en" sz="2400" dirty="0" smtClean="0"/>
              <a:t>objects</a:t>
            </a:r>
            <a:endParaRPr lang="en" sz="2400" dirty="0"/>
          </a:p>
        </p:txBody>
      </p:sp>
      <p:graphicFrame>
        <p:nvGraphicFramePr>
          <p:cNvPr id="7" name="Content Placeholder 1"/>
          <p:cNvGraphicFramePr>
            <a:graphicFrameLocks/>
          </p:cNvGraphicFramePr>
          <p:nvPr>
            <p:extLst>
              <p:ext uri="{D42A27DB-BD31-4B8C-83A1-F6EECF244321}">
                <p14:modId xmlns:p14="http://schemas.microsoft.com/office/powerpoint/2010/main" val="3207303973"/>
              </p:ext>
            </p:extLst>
          </p:nvPr>
        </p:nvGraphicFramePr>
        <p:xfrm>
          <a:off x="4846834" y="2441889"/>
          <a:ext cx="3509130" cy="1770996"/>
        </p:xfrm>
        <a:graphic>
          <a:graphicData uri="http://schemas.openxmlformats.org/drawingml/2006/table">
            <a:tbl>
              <a:tblPr firstRow="1" bandRow="1">
                <a:tableStyleId>{9D7B26C5-4107-4FEC-AEDC-1716B250A1EF}</a:tableStyleId>
              </a:tblPr>
              <a:tblGrid>
                <a:gridCol w="1416236"/>
                <a:gridCol w="2092894"/>
              </a:tblGrid>
              <a:tr h="400050">
                <a:tc>
                  <a:txBody>
                    <a:bodyPr/>
                    <a:lstStyle/>
                    <a:p>
                      <a:r>
                        <a:rPr lang="en-US" sz="2000" dirty="0" smtClean="0"/>
                        <a:t>Address</a:t>
                      </a:r>
                      <a:endParaRPr lang="en-US" sz="2000" dirty="0"/>
                    </a:p>
                  </a:txBody>
                  <a:tcPr/>
                </a:tc>
                <a:tc>
                  <a:txBody>
                    <a:bodyPr/>
                    <a:lstStyle/>
                    <a:p>
                      <a:r>
                        <a:rPr lang="en-US" sz="2000" dirty="0" smtClean="0"/>
                        <a:t>Object</a:t>
                      </a:r>
                      <a:endParaRPr lang="en-US" sz="2000" dirty="0"/>
                    </a:p>
                  </a:txBody>
                  <a:tcPr/>
                </a:tc>
              </a:tr>
              <a:tr h="415186">
                <a:tc>
                  <a:txBody>
                    <a:bodyPr/>
                    <a:lstStyle/>
                    <a:p>
                      <a:r>
                        <a:rPr lang="en-US" sz="2000" dirty="0" smtClean="0"/>
                        <a:t>0x123456</a:t>
                      </a:r>
                      <a:r>
                        <a:rPr lang="mr-IN" sz="2000" dirty="0" smtClean="0"/>
                        <a:t>…</a:t>
                      </a:r>
                      <a:endParaRPr lang="en-US" sz="2000" dirty="0"/>
                    </a:p>
                  </a:txBody>
                  <a:tcPr/>
                </a:tc>
                <a:tc>
                  <a:txBody>
                    <a:bodyPr/>
                    <a:lstStyle/>
                    <a:p>
                      <a:r>
                        <a:rPr lang="en-US" sz="2000" dirty="0" smtClean="0"/>
                        <a:t>X</a:t>
                      </a:r>
                      <a:endParaRPr lang="en-US" sz="2000" dirty="0"/>
                    </a:p>
                  </a:txBody>
                  <a:tcPr/>
                </a:tc>
              </a:tr>
              <a:tr h="465304">
                <a:tc>
                  <a:txBody>
                    <a:bodyPr/>
                    <a:lstStyle/>
                    <a:p>
                      <a:r>
                        <a:rPr lang="en-US" sz="2000" dirty="0" smtClean="0"/>
                        <a:t>0x1a2b3f</a:t>
                      </a:r>
                      <a:r>
                        <a:rPr lang="mr-IN" sz="2000" dirty="0" smtClean="0"/>
                        <a:t>…</a:t>
                      </a:r>
                      <a:endParaRPr lang="en-US" sz="2000" dirty="0"/>
                    </a:p>
                  </a:txBody>
                  <a:tcPr/>
                </a:tc>
                <a:tc>
                  <a:txBody>
                    <a:bodyPr/>
                    <a:lstStyle/>
                    <a:p>
                      <a:r>
                        <a:rPr lang="en-US" sz="2000" dirty="0" smtClean="0"/>
                        <a:t>Y</a:t>
                      </a:r>
                      <a:endParaRPr lang="en-US" sz="2000" dirty="0"/>
                    </a:p>
                  </a:txBody>
                  <a:tcPr/>
                </a:tc>
              </a:tr>
              <a:tr h="490456">
                <a:tc>
                  <a:txBody>
                    <a:bodyPr/>
                    <a:lstStyle/>
                    <a:p>
                      <a:r>
                        <a:rPr lang="en-US" sz="2000" dirty="0" smtClean="0"/>
                        <a:t>0xab123d</a:t>
                      </a:r>
                      <a:r>
                        <a:rPr lang="mr-IN" sz="2000" dirty="0" smtClean="0"/>
                        <a:t>…</a:t>
                      </a:r>
                      <a:endParaRPr lang="en-US" sz="2000" dirty="0"/>
                    </a:p>
                  </a:txBody>
                  <a:tcPr/>
                </a:tc>
                <a:tc>
                  <a:txBody>
                    <a:bodyPr/>
                    <a:lstStyle/>
                    <a:p>
                      <a:r>
                        <a:rPr lang="en-US" sz="2000" dirty="0" smtClean="0"/>
                        <a:t>Z</a:t>
                      </a:r>
                      <a:endParaRPr lang="en-US" sz="2000" dirty="0"/>
                    </a:p>
                  </a:txBody>
                  <a:tcPr/>
                </a:tc>
              </a:tr>
            </a:tbl>
          </a:graphicData>
        </a:graphic>
      </p:graphicFrame>
      <p:sp>
        <p:nvSpPr>
          <p:cNvPr id="11" name="TextBox 10"/>
          <p:cNvSpPr txBox="1"/>
          <p:nvPr/>
        </p:nvSpPr>
        <p:spPr>
          <a:xfrm>
            <a:off x="233920" y="1027664"/>
            <a:ext cx="4029981" cy="1200328"/>
          </a:xfrm>
          <a:prstGeom prst="rect">
            <a:avLst/>
          </a:prstGeom>
          <a:noFill/>
        </p:spPr>
        <p:txBody>
          <a:bodyPr wrap="square" rtlCol="0">
            <a:spAutoFit/>
          </a:bodyPr>
          <a:lstStyle/>
          <a:p>
            <a:pPr lvl="0" algn="just"/>
            <a:r>
              <a:rPr lang="en-US" sz="2400" dirty="0" err="1" smtClean="0"/>
              <a:t>Bitcoin’s</a:t>
            </a:r>
            <a:r>
              <a:rPr lang="en-US" sz="2400" dirty="0" smtClean="0"/>
              <a:t> state </a:t>
            </a:r>
            <a:r>
              <a:rPr lang="en" sz="2400" dirty="0" smtClean="0"/>
              <a:t>consists </a:t>
            </a:r>
            <a:r>
              <a:rPr lang="en" sz="2400" dirty="0"/>
              <a:t>of key value </a:t>
            </a:r>
            <a:r>
              <a:rPr lang="en" sz="2400" dirty="0" smtClean="0"/>
              <a:t>mapping</a:t>
            </a:r>
            <a:r>
              <a:rPr lang="en-US" sz="2400" dirty="0" smtClean="0"/>
              <a:t> </a:t>
            </a:r>
            <a:r>
              <a:rPr lang="en" sz="2400" dirty="0" smtClean="0"/>
              <a:t>address</a:t>
            </a:r>
            <a:r>
              <a:rPr lang="en-US" sz="2400" dirty="0" err="1" smtClean="0"/>
              <a:t>es</a:t>
            </a:r>
            <a:r>
              <a:rPr lang="en" sz="2400" dirty="0" smtClean="0"/>
              <a:t> </a:t>
            </a:r>
            <a:r>
              <a:rPr lang="en" sz="2400" dirty="0"/>
              <a:t>to account </a:t>
            </a:r>
            <a:r>
              <a:rPr lang="en-US" sz="2400" dirty="0" smtClean="0"/>
              <a:t>balance</a:t>
            </a:r>
            <a:endParaRPr lang="en" sz="2400" dirty="0"/>
          </a:p>
        </p:txBody>
      </p:sp>
      <p:sp>
        <p:nvSpPr>
          <p:cNvPr id="3" name="Slide Number Placeholder 2"/>
          <p:cNvSpPr>
            <a:spLocks noGrp="1"/>
          </p:cNvSpPr>
          <p:nvPr>
            <p:ph type="sldNum" sz="quarter" idx="12"/>
          </p:nvPr>
        </p:nvSpPr>
        <p:spPr/>
        <p:txBody>
          <a:bodyPr/>
          <a:lstStyle/>
          <a:p>
            <a:fld id="{C44D6E56-4DDB-5448-B544-C1B1DCC2E384}" type="slidenum">
              <a:rPr lang="en-US" smtClean="0"/>
              <a:t>37</a:t>
            </a:fld>
            <a:endParaRPr lang="en-US"/>
          </a:p>
        </p:txBody>
      </p:sp>
      <p:sp>
        <p:nvSpPr>
          <p:cNvPr id="4" name="Rectangle 3"/>
          <p:cNvSpPr/>
          <p:nvPr/>
        </p:nvSpPr>
        <p:spPr>
          <a:xfrm>
            <a:off x="1958134" y="4433342"/>
            <a:ext cx="4611534" cy="523220"/>
          </a:xfrm>
          <a:prstGeom prst="rect">
            <a:avLst/>
          </a:prstGeom>
          <a:solidFill>
            <a:srgbClr val="D9D9D9"/>
          </a:solidFill>
        </p:spPr>
        <p:txBody>
          <a:bodyPr wrap="none">
            <a:spAutoFit/>
          </a:bodyPr>
          <a:lstStyle/>
          <a:p>
            <a:pPr algn="ctr"/>
            <a:r>
              <a:rPr lang="en-US" sz="2800" dirty="0" smtClean="0"/>
              <a:t>Blockchain != Blockchain </a:t>
            </a:r>
            <a:r>
              <a:rPr lang="en" sz="2800" dirty="0"/>
              <a:t>State</a:t>
            </a:r>
            <a:endParaRPr lang="en-US" sz="2800" dirty="0"/>
          </a:p>
        </p:txBody>
      </p:sp>
    </p:spTree>
    <p:extLst>
      <p:ext uri="{BB962C8B-B14F-4D97-AF65-F5344CB8AC3E}">
        <p14:creationId xmlns:p14="http://schemas.microsoft.com/office/powerpoint/2010/main" val="637766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4" grpId="0" animBg="1"/>
      <p:bldP spid="4"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 Object</a:t>
            </a:r>
            <a:endParaRPr lang="en-US" dirty="0"/>
          </a:p>
        </p:txBody>
      </p:sp>
      <p:sp>
        <p:nvSpPr>
          <p:cNvPr id="3" name="Content Placeholder 2"/>
          <p:cNvSpPr>
            <a:spLocks noGrp="1"/>
          </p:cNvSpPr>
          <p:nvPr>
            <p:ph idx="1"/>
          </p:nvPr>
        </p:nvSpPr>
        <p:spPr>
          <a:xfrm>
            <a:off x="29708" y="1044885"/>
            <a:ext cx="4308116" cy="2998781"/>
          </a:xfrm>
        </p:spPr>
        <p:txBody>
          <a:bodyPr>
            <a:normAutofit fontScale="92500"/>
          </a:bodyPr>
          <a:lstStyle/>
          <a:p>
            <a:pPr marL="457200" lvl="0" indent="-381000">
              <a:lnSpc>
                <a:spcPct val="115000"/>
              </a:lnSpc>
              <a:spcBef>
                <a:spcPts val="0"/>
              </a:spcBef>
              <a:buSzPct val="100000"/>
            </a:pPr>
            <a:r>
              <a:rPr lang="en" dirty="0" smtClean="0"/>
              <a:t>Every </a:t>
            </a:r>
            <a:r>
              <a:rPr lang="en" dirty="0"/>
              <a:t>account object contains 4 pieces of data:</a:t>
            </a:r>
          </a:p>
          <a:p>
            <a:pPr marL="914400" lvl="1" indent="-381000">
              <a:lnSpc>
                <a:spcPct val="115000"/>
              </a:lnSpc>
              <a:spcBef>
                <a:spcPts val="0"/>
              </a:spcBef>
              <a:buSzPct val="100000"/>
            </a:pPr>
            <a:r>
              <a:rPr lang="en" dirty="0"/>
              <a:t>Nonce</a:t>
            </a:r>
          </a:p>
          <a:p>
            <a:pPr marL="914400" lvl="1" indent="-381000">
              <a:lnSpc>
                <a:spcPct val="115000"/>
              </a:lnSpc>
              <a:spcBef>
                <a:spcPts val="0"/>
              </a:spcBef>
              <a:buSzPct val="100000"/>
            </a:pPr>
            <a:r>
              <a:rPr lang="en" dirty="0"/>
              <a:t>Balance</a:t>
            </a:r>
          </a:p>
          <a:p>
            <a:pPr marL="914400" lvl="1" indent="-381000">
              <a:lnSpc>
                <a:spcPct val="115000"/>
              </a:lnSpc>
              <a:spcBef>
                <a:spcPts val="0"/>
              </a:spcBef>
              <a:buSzPct val="100000"/>
            </a:pPr>
            <a:r>
              <a:rPr lang="en" dirty="0"/>
              <a:t>Code hash (code = empty string for </a:t>
            </a:r>
            <a:r>
              <a:rPr lang="en-US" dirty="0" smtClean="0"/>
              <a:t>normal accounts</a:t>
            </a:r>
            <a:r>
              <a:rPr lang="en" dirty="0" smtClean="0"/>
              <a:t>)</a:t>
            </a:r>
            <a:endParaRPr lang="en" dirty="0"/>
          </a:p>
          <a:p>
            <a:pPr marL="914400" lvl="1" indent="-381000">
              <a:lnSpc>
                <a:spcPct val="115000"/>
              </a:lnSpc>
              <a:spcBef>
                <a:spcPts val="0"/>
              </a:spcBef>
              <a:buSzPct val="100000"/>
            </a:pPr>
            <a:r>
              <a:rPr lang="en" dirty="0"/>
              <a:t>Storage trie root</a:t>
            </a:r>
          </a:p>
          <a:p>
            <a:endParaRPr lang="en-US" dirty="0"/>
          </a:p>
        </p:txBody>
      </p:sp>
      <p:pic>
        <p:nvPicPr>
          <p:cNvPr id="5" name="Picture 4" descr="chaindia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1795" y="1122878"/>
            <a:ext cx="4768459" cy="4020623"/>
          </a:xfrm>
          <a:prstGeom prst="rect">
            <a:avLst/>
          </a:prstGeom>
        </p:spPr>
      </p:pic>
      <p:sp>
        <p:nvSpPr>
          <p:cNvPr id="6" name="Rectangle 5"/>
          <p:cNvSpPr/>
          <p:nvPr/>
        </p:nvSpPr>
        <p:spPr>
          <a:xfrm>
            <a:off x="5305973" y="2892434"/>
            <a:ext cx="3130775" cy="503032"/>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0000"/>
              </a:solidFill>
            </a:endParaRPr>
          </a:p>
        </p:txBody>
      </p:sp>
      <p:sp>
        <p:nvSpPr>
          <p:cNvPr id="4" name="Slide Number Placeholder 3"/>
          <p:cNvSpPr>
            <a:spLocks noGrp="1"/>
          </p:cNvSpPr>
          <p:nvPr>
            <p:ph type="sldNum" sz="quarter" idx="12"/>
          </p:nvPr>
        </p:nvSpPr>
        <p:spPr/>
        <p:txBody>
          <a:bodyPr/>
          <a:lstStyle/>
          <a:p>
            <a:fld id="{C44D6E56-4DDB-5448-B544-C1B1DCC2E384}" type="slidenum">
              <a:rPr lang="en-US" smtClean="0"/>
              <a:t>38</a:t>
            </a:fld>
            <a:endParaRPr lang="en-US"/>
          </a:p>
        </p:txBody>
      </p:sp>
    </p:spTree>
    <p:extLst>
      <p:ext uri="{BB962C8B-B14F-4D97-AF65-F5344CB8AC3E}">
        <p14:creationId xmlns:p14="http://schemas.microsoft.com/office/powerpoint/2010/main" val="7087654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1117915" y="1474241"/>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err="1" smtClean="0">
                <a:latin typeface="Lato" charset="0"/>
                <a:ea typeface="Lato" charset="0"/>
                <a:cs typeface="Lato" charset="0"/>
              </a:rPr>
              <a:t>Tx</a:t>
            </a:r>
            <a:r>
              <a:rPr lang="en-US" sz="1200" dirty="0" smtClean="0">
                <a:latin typeface="Lato" charset="0"/>
                <a:ea typeface="Lato" charset="0"/>
                <a:cs typeface="Lato" charset="0"/>
              </a:rPr>
              <a:t>-n</a:t>
            </a:r>
            <a:endParaRPr lang="en-US" sz="1200" kern="1200" dirty="0">
              <a:latin typeface="Lato" charset="0"/>
              <a:ea typeface="Lato" charset="0"/>
              <a:cs typeface="Lato" charset="0"/>
            </a:endParaRPr>
          </a:p>
        </p:txBody>
      </p:sp>
      <p:sp>
        <p:nvSpPr>
          <p:cNvPr id="89" name="Shape 88"/>
          <p:cNvSpPr/>
          <p:nvPr/>
        </p:nvSpPr>
        <p:spPr>
          <a:xfrm>
            <a:off x="63623" y="1324795"/>
            <a:ext cx="1963024" cy="161055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90" name="Freeform 89"/>
          <p:cNvSpPr/>
          <p:nvPr/>
        </p:nvSpPr>
        <p:spPr>
          <a:xfrm>
            <a:off x="356236" y="1474241"/>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rgbClr val="558ED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Tx-1</a:t>
            </a:r>
            <a:endParaRPr lang="en-US" sz="1200" kern="1200" dirty="0">
              <a:latin typeface="Lato" charset="0"/>
              <a:ea typeface="Lato" charset="0"/>
              <a:cs typeface="Lato" charset="0"/>
            </a:endParaRPr>
          </a:p>
        </p:txBody>
      </p:sp>
      <p:sp>
        <p:nvSpPr>
          <p:cNvPr id="2" name="Title 1"/>
          <p:cNvSpPr>
            <a:spLocks noGrp="1"/>
          </p:cNvSpPr>
          <p:nvPr>
            <p:ph type="title"/>
          </p:nvPr>
        </p:nvSpPr>
        <p:spPr/>
        <p:txBody>
          <a:bodyPr/>
          <a:lstStyle/>
          <a:p>
            <a:r>
              <a:rPr lang="en-US" dirty="0" smtClean="0"/>
              <a:t>Block Mining</a:t>
            </a:r>
            <a:endParaRPr lang="en-US" dirty="0"/>
          </a:p>
        </p:txBody>
      </p:sp>
      <p:sp>
        <p:nvSpPr>
          <p:cNvPr id="83" name="Oval 82"/>
          <p:cNvSpPr/>
          <p:nvPr/>
        </p:nvSpPr>
        <p:spPr>
          <a:xfrm>
            <a:off x="137938" y="1403215"/>
            <a:ext cx="1808786" cy="64422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84" name="Down Arrow 83"/>
          <p:cNvSpPr/>
          <p:nvPr/>
        </p:nvSpPr>
        <p:spPr>
          <a:xfrm>
            <a:off x="869865" y="2960502"/>
            <a:ext cx="350540" cy="330851"/>
          </a:xfrm>
          <a:prstGeom prst="down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85" name="Freeform 84"/>
          <p:cNvSpPr/>
          <p:nvPr/>
        </p:nvSpPr>
        <p:spPr>
          <a:xfrm>
            <a:off x="203844" y="3328248"/>
            <a:ext cx="1682593" cy="431398"/>
          </a:xfrm>
          <a:custGeom>
            <a:avLst/>
            <a:gdLst>
              <a:gd name="connsiteX0" fmla="*/ 0 w 1162210"/>
              <a:gd name="connsiteY0" fmla="*/ 0 h 290552"/>
              <a:gd name="connsiteX1" fmla="*/ 1162210 w 1162210"/>
              <a:gd name="connsiteY1" fmla="*/ 0 h 290552"/>
              <a:gd name="connsiteX2" fmla="*/ 1162210 w 1162210"/>
              <a:gd name="connsiteY2" fmla="*/ 290552 h 290552"/>
              <a:gd name="connsiteX3" fmla="*/ 0 w 1162210"/>
              <a:gd name="connsiteY3" fmla="*/ 290552 h 290552"/>
              <a:gd name="connsiteX4" fmla="*/ 0 w 1162210"/>
              <a:gd name="connsiteY4" fmla="*/ 0 h 29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210" h="290552">
                <a:moveTo>
                  <a:pt x="0" y="0"/>
                </a:moveTo>
                <a:lnTo>
                  <a:pt x="1162210" y="0"/>
                </a:lnTo>
                <a:lnTo>
                  <a:pt x="1162210" y="290552"/>
                </a:lnTo>
                <a:lnTo>
                  <a:pt x="0" y="290552"/>
                </a:lnTo>
                <a:lnTo>
                  <a:pt x="0" y="0"/>
                </a:lnTo>
                <a:close/>
              </a:path>
            </a:pathLst>
          </a:custGeom>
          <a:solidFill>
            <a:schemeClr val="bg2"/>
          </a:solidFill>
          <a:ln>
            <a:solidFill>
              <a:schemeClr val="bg2"/>
            </a:solidFill>
            <a:beve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2000" kern="1200" dirty="0" smtClean="0"/>
              <a:t>Miners</a:t>
            </a:r>
            <a:endParaRPr lang="en-US" sz="2000" kern="1200" dirty="0"/>
          </a:p>
        </p:txBody>
      </p:sp>
      <p:sp>
        <p:nvSpPr>
          <p:cNvPr id="86" name="Freeform 85"/>
          <p:cNvSpPr/>
          <p:nvPr/>
        </p:nvSpPr>
        <p:spPr>
          <a:xfrm>
            <a:off x="727922" y="2097191"/>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Tx-2</a:t>
            </a:r>
            <a:endParaRPr lang="en-US" sz="1200" kern="1200" dirty="0">
              <a:latin typeface="Lato" charset="0"/>
              <a:ea typeface="Lato" charset="0"/>
              <a:cs typeface="Lato" charset="0"/>
            </a:endParaRPr>
          </a:p>
        </p:txBody>
      </p:sp>
      <p:graphicFrame>
        <p:nvGraphicFramePr>
          <p:cNvPr id="81" name="Diagram 80"/>
          <p:cNvGraphicFramePr/>
          <p:nvPr>
            <p:extLst>
              <p:ext uri="{D42A27DB-BD31-4B8C-83A1-F6EECF244321}">
                <p14:modId xmlns:p14="http://schemas.microsoft.com/office/powerpoint/2010/main" val="3943738064"/>
              </p:ext>
            </p:extLst>
          </p:nvPr>
        </p:nvGraphicFramePr>
        <p:xfrm>
          <a:off x="2754093" y="1345610"/>
          <a:ext cx="2577026" cy="2565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5481999" y="2907775"/>
            <a:ext cx="1747702" cy="369332"/>
          </a:xfrm>
          <a:prstGeom prst="rect">
            <a:avLst/>
          </a:prstGeom>
          <a:noFill/>
          <a:ln>
            <a:solidFill>
              <a:schemeClr val="tx1"/>
            </a:solidFill>
          </a:ln>
        </p:spPr>
        <p:txBody>
          <a:bodyPr wrap="square" rtlCol="0">
            <a:spAutoFit/>
          </a:bodyPr>
          <a:lstStyle/>
          <a:p>
            <a:r>
              <a:rPr lang="en-US" dirty="0" smtClean="0"/>
              <a:t>SHA3(</a:t>
            </a:r>
            <a:r>
              <a:rPr lang="en-US" dirty="0" smtClean="0"/>
              <a:t>Block) &lt; D</a:t>
            </a:r>
            <a:endParaRPr lang="en-US" dirty="0"/>
          </a:p>
        </p:txBody>
      </p:sp>
      <p:sp>
        <p:nvSpPr>
          <p:cNvPr id="20" name="Rectangle 19"/>
          <p:cNvSpPr/>
          <p:nvPr/>
        </p:nvSpPr>
        <p:spPr>
          <a:xfrm>
            <a:off x="7334919" y="2907776"/>
            <a:ext cx="1479030" cy="637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Broadcast Block</a:t>
            </a:r>
          </a:p>
        </p:txBody>
      </p:sp>
      <p:sp>
        <p:nvSpPr>
          <p:cNvPr id="21" name="Down Arrow 20"/>
          <p:cNvSpPr/>
          <p:nvPr/>
        </p:nvSpPr>
        <p:spPr>
          <a:xfrm rot="16200000">
            <a:off x="2104200" y="3292219"/>
            <a:ext cx="350540" cy="505637"/>
          </a:xfrm>
          <a:prstGeom prst="down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22" name="Down Arrow 21"/>
          <p:cNvSpPr/>
          <p:nvPr/>
        </p:nvSpPr>
        <p:spPr>
          <a:xfrm rot="16200000">
            <a:off x="6249739" y="2740341"/>
            <a:ext cx="350540" cy="1609392"/>
          </a:xfrm>
          <a:prstGeom prst="down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4" name="Rectangle 3"/>
          <p:cNvSpPr/>
          <p:nvPr/>
        </p:nvSpPr>
        <p:spPr>
          <a:xfrm>
            <a:off x="2853981" y="2703317"/>
            <a:ext cx="2376041" cy="800748"/>
          </a:xfrm>
          <a:prstGeom prst="rect">
            <a:avLst/>
          </a:prstGeom>
          <a:noFill/>
          <a:ln w="1905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C44D6E56-4DDB-5448-B544-C1B1DCC2E384}" type="slidenum">
              <a:rPr lang="en-US" smtClean="0"/>
              <a:t>39</a:t>
            </a:fld>
            <a:endParaRPr lang="en-US"/>
          </a:p>
        </p:txBody>
      </p:sp>
      <p:sp>
        <p:nvSpPr>
          <p:cNvPr id="6" name="Rectangular Callout 5"/>
          <p:cNvSpPr/>
          <p:nvPr/>
        </p:nvSpPr>
        <p:spPr>
          <a:xfrm>
            <a:off x="5871773" y="1474241"/>
            <a:ext cx="2564973" cy="839705"/>
          </a:xfrm>
          <a:prstGeom prst="wedgeRectCallout">
            <a:avLst>
              <a:gd name="adj1" fmla="val -72526"/>
              <a:gd name="adj2" fmla="val 108965"/>
            </a:avLst>
          </a:prstGeom>
          <a:solidFill>
            <a:srgbClr val="D9D9D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Verify transactions &amp; execute all code to update the state</a:t>
            </a:r>
            <a:endParaRPr lang="en-US" dirty="0">
              <a:solidFill>
                <a:srgbClr val="000000"/>
              </a:solidFill>
            </a:endParaRPr>
          </a:p>
        </p:txBody>
      </p:sp>
    </p:spTree>
    <p:extLst>
      <p:ext uri="{BB962C8B-B14F-4D97-AF65-F5344CB8AC3E}">
        <p14:creationId xmlns:p14="http://schemas.microsoft.com/office/powerpoint/2010/main" val="832913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Graphic spid="81" grpId="0">
        <p:bldAsOne/>
      </p:bldGraphic>
      <p:bldP spid="3" grpId="0" animBg="1"/>
      <p:bldP spid="20" grpId="0" animBg="1"/>
      <p:bldP spid="4"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118" name="Shape 118"/>
          <p:cNvSpPr txBox="1">
            <a:spLocks noGrp="1"/>
          </p:cNvSpPr>
          <p:nvPr>
            <p:ph idx="1"/>
          </p:nvPr>
        </p:nvSpPr>
        <p:spPr>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dirty="0">
                <a:sym typeface="Ubuntu"/>
              </a:rPr>
              <a:t>A smart contract is a computer program executed in a secure environment that directly controls digital assets</a:t>
            </a:r>
          </a:p>
        </p:txBody>
      </p:sp>
      <p:sp>
        <p:nvSpPr>
          <p:cNvPr id="3" name="Slide Number Placeholder 2"/>
          <p:cNvSpPr>
            <a:spLocks noGrp="1"/>
          </p:cNvSpPr>
          <p:nvPr>
            <p:ph type="sldNum" sz="quarter" idx="12"/>
          </p:nvPr>
        </p:nvSpPr>
        <p:spPr/>
        <p:txBody>
          <a:bodyPr/>
          <a:lstStyle/>
          <a:p>
            <a:fld id="{C44D6E56-4DDB-5448-B544-C1B1DCC2E384}" type="slidenum">
              <a:rPr lang="en-US" smtClean="0"/>
              <a:t>4</a:t>
            </a:fld>
            <a:endParaRPr lang="en-US"/>
          </a:p>
        </p:txBody>
      </p:sp>
    </p:spTree>
    <p:extLst>
      <p:ext uri="{BB962C8B-B14F-4D97-AF65-F5344CB8AC3E}">
        <p14:creationId xmlns:p14="http://schemas.microsoft.com/office/powerpoint/2010/main" val="26802817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1" name="Shape 121"/>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 dirty="0"/>
              <a:t>Code execution</a:t>
            </a:r>
          </a:p>
        </p:txBody>
      </p:sp>
      <p:sp>
        <p:nvSpPr>
          <p:cNvPr id="120" name="Shape 120"/>
          <p:cNvSpPr txBox="1">
            <a:spLocks noGrp="1"/>
          </p:cNvSpPr>
          <p:nvPr>
            <p:ph idx="1"/>
          </p:nvPr>
        </p:nvSpPr>
        <p:spPr>
          <a:prstGeom prst="rect">
            <a:avLst/>
          </a:prstGeom>
        </p:spPr>
        <p:txBody>
          <a:bodyPr lIns="91425" tIns="91425" rIns="91425" bIns="91425" anchor="t" anchorCtr="0">
            <a:noAutofit/>
          </a:bodyPr>
          <a:lstStyle/>
          <a:p>
            <a:pPr marL="457200" marR="0" lvl="0" indent="-381000" algn="l" rtl="0">
              <a:lnSpc>
                <a:spcPct val="115000"/>
              </a:lnSpc>
              <a:spcBef>
                <a:spcPts val="0"/>
              </a:spcBef>
              <a:spcAft>
                <a:spcPts val="0"/>
              </a:spcAft>
              <a:buClr>
                <a:schemeClr val="dk2"/>
              </a:buClr>
              <a:buSzPct val="100000"/>
              <a:buFont typeface="Trebuchet MS"/>
            </a:pPr>
            <a:r>
              <a:rPr lang="en" dirty="0"/>
              <a:t>Every (full) node on the blockchain processes every transaction and stores the entire </a:t>
            </a:r>
            <a:r>
              <a:rPr lang="en" dirty="0" smtClean="0"/>
              <a:t>state</a:t>
            </a:r>
            <a:endParaRPr lang="en" dirty="0"/>
          </a:p>
        </p:txBody>
      </p:sp>
      <p:grpSp>
        <p:nvGrpSpPr>
          <p:cNvPr id="4" name="Group 3"/>
          <p:cNvGrpSpPr/>
          <p:nvPr/>
        </p:nvGrpSpPr>
        <p:grpSpPr>
          <a:xfrm>
            <a:off x="2788072" y="2148427"/>
            <a:ext cx="3778665" cy="2708576"/>
            <a:chOff x="5029200" y="1646366"/>
            <a:chExt cx="3778665" cy="3611434"/>
          </a:xfrm>
        </p:grpSpPr>
        <p:sp>
          <p:nvSpPr>
            <p:cNvPr id="5" name="Oval 4"/>
            <p:cNvSpPr/>
            <p:nvPr/>
          </p:nvSpPr>
          <p:spPr>
            <a:xfrm>
              <a:off x="5074065" y="2513532"/>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P6</a:t>
              </a:r>
              <a:endParaRPr lang="en-SG" sz="2400" dirty="0">
                <a:solidFill>
                  <a:schemeClr val="tx1"/>
                </a:solidFill>
              </a:endParaRPr>
            </a:p>
          </p:txBody>
        </p:sp>
        <p:sp>
          <p:nvSpPr>
            <p:cNvPr id="6" name="Oval 5"/>
            <p:cNvSpPr/>
            <p:nvPr/>
          </p:nvSpPr>
          <p:spPr>
            <a:xfrm>
              <a:off x="5029200" y="3987682"/>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P5</a:t>
              </a:r>
              <a:endParaRPr lang="en-SG" sz="2400" dirty="0">
                <a:solidFill>
                  <a:schemeClr val="tx1"/>
                </a:solidFill>
              </a:endParaRPr>
            </a:p>
          </p:txBody>
        </p:sp>
        <p:sp>
          <p:nvSpPr>
            <p:cNvPr id="7" name="Oval 6"/>
            <p:cNvSpPr/>
            <p:nvPr/>
          </p:nvSpPr>
          <p:spPr>
            <a:xfrm>
              <a:off x="6682366" y="4724400"/>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P4</a:t>
              </a:r>
              <a:endParaRPr lang="en-SG" sz="2400" dirty="0">
                <a:solidFill>
                  <a:schemeClr val="tx1"/>
                </a:solidFill>
              </a:endParaRPr>
            </a:p>
          </p:txBody>
        </p:sp>
        <p:sp>
          <p:nvSpPr>
            <p:cNvPr id="8" name="Oval 7"/>
            <p:cNvSpPr/>
            <p:nvPr/>
          </p:nvSpPr>
          <p:spPr>
            <a:xfrm>
              <a:off x="8045865" y="3987682"/>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P3</a:t>
              </a:r>
              <a:endParaRPr lang="en-SG" sz="2400" dirty="0">
                <a:solidFill>
                  <a:schemeClr val="tx1"/>
                </a:solidFill>
              </a:endParaRPr>
            </a:p>
          </p:txBody>
        </p:sp>
        <p:sp>
          <p:nvSpPr>
            <p:cNvPr id="9" name="Oval 8"/>
            <p:cNvSpPr/>
            <p:nvPr/>
          </p:nvSpPr>
          <p:spPr>
            <a:xfrm>
              <a:off x="8045865" y="2555904"/>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P2</a:t>
              </a:r>
              <a:endParaRPr lang="en-SG" sz="2400" dirty="0">
                <a:solidFill>
                  <a:schemeClr val="tx1"/>
                </a:solidFill>
              </a:endParaRPr>
            </a:p>
          </p:txBody>
        </p:sp>
        <p:sp>
          <p:nvSpPr>
            <p:cNvPr id="10" name="Oval 9"/>
            <p:cNvSpPr/>
            <p:nvPr/>
          </p:nvSpPr>
          <p:spPr>
            <a:xfrm>
              <a:off x="6682366" y="1646366"/>
              <a:ext cx="762000" cy="533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P1</a:t>
              </a:r>
              <a:endParaRPr lang="en-SG" sz="2400" dirty="0">
                <a:solidFill>
                  <a:schemeClr val="tx1"/>
                </a:solidFill>
              </a:endParaRPr>
            </a:p>
          </p:txBody>
        </p:sp>
        <p:cxnSp>
          <p:nvCxnSpPr>
            <p:cNvPr id="11" name="Straight Arrow Connector 10"/>
            <p:cNvCxnSpPr>
              <a:stCxn id="9" idx="2"/>
              <a:endCxn id="5" idx="6"/>
            </p:cNvCxnSpPr>
            <p:nvPr/>
          </p:nvCxnSpPr>
          <p:spPr>
            <a:xfrm flipH="1" flipV="1">
              <a:off x="5836065" y="2780232"/>
              <a:ext cx="2209800" cy="42372"/>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p:cNvCxnSpPr>
            <p:nvPr/>
          </p:nvCxnSpPr>
          <p:spPr>
            <a:xfrm flipH="1" flipV="1">
              <a:off x="5836065" y="2942185"/>
              <a:ext cx="2321392" cy="1123612"/>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063366" y="2201254"/>
              <a:ext cx="6744" cy="2510808"/>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9" idx="3"/>
            </p:cNvCxnSpPr>
            <p:nvPr/>
          </p:nvCxnSpPr>
          <p:spPr>
            <a:xfrm flipV="1">
              <a:off x="5791200" y="3011189"/>
              <a:ext cx="2366257" cy="1166405"/>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5"/>
            </p:cNvCxnSpPr>
            <p:nvPr/>
          </p:nvCxnSpPr>
          <p:spPr>
            <a:xfrm>
              <a:off x="5724473" y="2968817"/>
              <a:ext cx="1209727" cy="1743244"/>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7"/>
            </p:cNvCxnSpPr>
            <p:nvPr/>
          </p:nvCxnSpPr>
          <p:spPr>
            <a:xfrm flipH="1">
              <a:off x="5679608" y="2188915"/>
              <a:ext cx="1254592" cy="1876882"/>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6" idx="6"/>
            </p:cNvCxnSpPr>
            <p:nvPr/>
          </p:nvCxnSpPr>
          <p:spPr>
            <a:xfrm flipH="1" flipV="1">
              <a:off x="5791200" y="4254382"/>
              <a:ext cx="2255644" cy="21218"/>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p:cNvCxnSpPr>
            <p:nvPr/>
          </p:nvCxnSpPr>
          <p:spPr>
            <a:xfrm flipH="1">
              <a:off x="7239000" y="3089304"/>
              <a:ext cx="1187865" cy="1713211"/>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239000" y="2157032"/>
              <a:ext cx="1094091" cy="1864543"/>
            </a:xfrm>
            <a:prstGeom prst="straightConnector1">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7380583" y="4311607"/>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21" name="Horizontal Scroll 20"/>
          <p:cNvSpPr/>
          <p:nvPr/>
        </p:nvSpPr>
        <p:spPr>
          <a:xfrm>
            <a:off x="2641724" y="2843153"/>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Horizontal Scroll 21"/>
          <p:cNvSpPr/>
          <p:nvPr/>
        </p:nvSpPr>
        <p:spPr>
          <a:xfrm>
            <a:off x="2641725" y="4172413"/>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3" name="Horizontal Scroll 22"/>
          <p:cNvSpPr/>
          <p:nvPr/>
        </p:nvSpPr>
        <p:spPr>
          <a:xfrm>
            <a:off x="6445672" y="2859043"/>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24" name="Horizontal Scroll 23"/>
          <p:cNvSpPr/>
          <p:nvPr/>
        </p:nvSpPr>
        <p:spPr>
          <a:xfrm>
            <a:off x="6375525" y="4108364"/>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25" name="Horizontal Scroll 24"/>
          <p:cNvSpPr/>
          <p:nvPr/>
        </p:nvSpPr>
        <p:spPr>
          <a:xfrm>
            <a:off x="5126775" y="4652591"/>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26" name="Horizontal Scroll 25"/>
          <p:cNvSpPr/>
          <p:nvPr/>
        </p:nvSpPr>
        <p:spPr>
          <a:xfrm>
            <a:off x="5126776" y="2188301"/>
            <a:ext cx="382423" cy="343127"/>
          </a:xfrm>
          <a:prstGeom prst="horizontalScroll">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b="1" dirty="0"/>
          </a:p>
        </p:txBody>
      </p:sp>
      <p:sp>
        <p:nvSpPr>
          <p:cNvPr id="33" name="Rectangle 32"/>
          <p:cNvSpPr/>
          <p:nvPr/>
        </p:nvSpPr>
        <p:spPr>
          <a:xfrm>
            <a:off x="7360065" y="3848228"/>
            <a:ext cx="1676400" cy="400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a:t>
            </a:r>
            <a:r>
              <a:rPr lang="en-SG" dirty="0" smtClean="0"/>
              <a:t>’m a leader</a:t>
            </a:r>
            <a:endParaRPr lang="en-US" dirty="0" smtClean="0"/>
          </a:p>
        </p:txBody>
      </p:sp>
      <p:sp>
        <p:nvSpPr>
          <p:cNvPr id="45" name="Rectangle 44"/>
          <p:cNvSpPr/>
          <p:nvPr/>
        </p:nvSpPr>
        <p:spPr>
          <a:xfrm>
            <a:off x="6902121" y="2775283"/>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46" name="Rectangle 45"/>
          <p:cNvSpPr/>
          <p:nvPr/>
        </p:nvSpPr>
        <p:spPr>
          <a:xfrm>
            <a:off x="5738102" y="2148427"/>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47" name="Rectangle 46"/>
          <p:cNvSpPr/>
          <p:nvPr/>
        </p:nvSpPr>
        <p:spPr>
          <a:xfrm>
            <a:off x="1402180" y="2251519"/>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48" name="Rectangle 47"/>
          <p:cNvSpPr/>
          <p:nvPr/>
        </p:nvSpPr>
        <p:spPr>
          <a:xfrm>
            <a:off x="1166105" y="3452356"/>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49" name="Rectangle 48"/>
          <p:cNvSpPr/>
          <p:nvPr/>
        </p:nvSpPr>
        <p:spPr>
          <a:xfrm>
            <a:off x="2783953" y="4594624"/>
            <a:ext cx="1621967" cy="510644"/>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This is a new block!</a:t>
            </a:r>
            <a:endParaRPr lang="en-US" dirty="0">
              <a:solidFill>
                <a:schemeClr val="tx1"/>
              </a:solidFill>
            </a:endParaRPr>
          </a:p>
        </p:txBody>
      </p:sp>
      <p:sp>
        <p:nvSpPr>
          <p:cNvPr id="2" name="Slide Number Placeholder 1"/>
          <p:cNvSpPr>
            <a:spLocks noGrp="1"/>
          </p:cNvSpPr>
          <p:nvPr>
            <p:ph type="sldNum" sz="quarter" idx="12"/>
          </p:nvPr>
        </p:nvSpPr>
        <p:spPr/>
        <p:txBody>
          <a:bodyPr/>
          <a:lstStyle/>
          <a:p>
            <a:fld id="{C44D6E56-4DDB-5448-B544-C1B1DCC2E384}" type="slidenum">
              <a:rPr lang="en-US" smtClean="0"/>
              <a:t>40</a:t>
            </a:fld>
            <a:endParaRPr lang="en-US"/>
          </a:p>
        </p:txBody>
      </p:sp>
    </p:spTree>
    <p:extLst>
      <p:ext uri="{BB962C8B-B14F-4D97-AF65-F5344CB8AC3E}">
        <p14:creationId xmlns:p14="http://schemas.microsoft.com/office/powerpoint/2010/main" val="1258145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ircle(in)">
                                      <p:cBhvr>
                                        <p:cTn id="7" dur="500"/>
                                        <p:tgtEl>
                                          <p:spTgt spid="33"/>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circle(in)">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circle(in)">
                                      <p:cBhvr>
                                        <p:cTn id="15" dur="500"/>
                                        <p:tgtEl>
                                          <p:spTgt spid="45"/>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circle(in)">
                                      <p:cBhvr>
                                        <p:cTn id="18" dur="500"/>
                                        <p:tgtEl>
                                          <p:spTgt spid="46"/>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circle(in)">
                                      <p:cBhvr>
                                        <p:cTn id="21" dur="500"/>
                                        <p:tgtEl>
                                          <p:spTgt spid="47"/>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circle(in)">
                                      <p:cBhvr>
                                        <p:cTn id="24" dur="500"/>
                                        <p:tgtEl>
                                          <p:spTgt spid="48"/>
                                        </p:tgtEl>
                                      </p:cBhvr>
                                    </p:animEffect>
                                  </p:childTnLst>
                                </p:cTn>
                              </p:par>
                              <p:par>
                                <p:cTn id="25" presetID="6" presetClass="entr" presetSubtype="16"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circle(in)">
                                      <p:cBhvr>
                                        <p:cTn id="2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animBg="1"/>
      <p:bldP spid="45" grpId="0" animBg="1"/>
      <p:bldP spid="46" grpId="0" animBg="1"/>
      <p:bldP spid="47" grpId="0" animBg="1"/>
      <p:bldP spid="48" grpId="0" animBg="1"/>
      <p:bldP spid="4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7" name="Shape 127"/>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Dos Attack </a:t>
            </a:r>
            <a:r>
              <a:rPr lang="en-US" dirty="0" smtClean="0"/>
              <a:t>Vector</a:t>
            </a:r>
            <a:endParaRPr lang="en" dirty="0"/>
          </a:p>
        </p:txBody>
      </p:sp>
      <p:sp>
        <p:nvSpPr>
          <p:cNvPr id="126" name="Shape 126"/>
          <p:cNvSpPr txBox="1">
            <a:spLocks noGrp="1"/>
          </p:cNvSpPr>
          <p:nvPr>
            <p:ph idx="1"/>
          </p:nvPr>
        </p:nvSpPr>
        <p:spPr>
          <a:prstGeom prst="rect">
            <a:avLst/>
          </a:prstGeom>
        </p:spPr>
        <p:txBody>
          <a:bodyPr lIns="91425" tIns="91425" rIns="91425" bIns="91425" anchor="t" anchorCtr="0">
            <a:noAutofit/>
          </a:bodyPr>
          <a:lstStyle/>
          <a:p>
            <a:pPr marL="457200" marR="0" lvl="0" indent="-381000" algn="l" rtl="0">
              <a:lnSpc>
                <a:spcPct val="115000"/>
              </a:lnSpc>
              <a:spcBef>
                <a:spcPts val="0"/>
              </a:spcBef>
              <a:spcAft>
                <a:spcPts val="0"/>
              </a:spcAft>
              <a:buClr>
                <a:schemeClr val="dk2"/>
              </a:buClr>
              <a:buSzPct val="100000"/>
              <a:buFont typeface="Trebuchet MS"/>
            </a:pPr>
            <a:r>
              <a:rPr lang="en" dirty="0"/>
              <a:t>Halting problem</a:t>
            </a:r>
          </a:p>
          <a:p>
            <a:pPr marL="914400" marR="0" lvl="1" indent="-381000" algn="l" rtl="0">
              <a:lnSpc>
                <a:spcPct val="115000"/>
              </a:lnSpc>
              <a:spcBef>
                <a:spcPts val="0"/>
              </a:spcBef>
              <a:spcAft>
                <a:spcPts val="0"/>
              </a:spcAft>
              <a:buSzPct val="100000"/>
            </a:pPr>
            <a:r>
              <a:rPr lang="en" dirty="0"/>
              <a:t>Cannot tell whether or not a program will run </a:t>
            </a:r>
            <a:r>
              <a:rPr lang="en" dirty="0" smtClean="0"/>
              <a:t>infinitely</a:t>
            </a:r>
            <a:endParaRPr lang="en-US" dirty="0" smtClean="0"/>
          </a:p>
          <a:p>
            <a:pPr marL="914400" marR="0" lvl="1" indent="-381000" algn="l" rtl="0">
              <a:lnSpc>
                <a:spcPct val="115000"/>
              </a:lnSpc>
              <a:spcBef>
                <a:spcPts val="0"/>
              </a:spcBef>
              <a:spcAft>
                <a:spcPts val="0"/>
              </a:spcAft>
              <a:buSzPct val="100000"/>
            </a:pPr>
            <a:r>
              <a:rPr lang="en-US" dirty="0" smtClean="0"/>
              <a:t>A </a:t>
            </a:r>
            <a:r>
              <a:rPr lang="en-US" dirty="0" smtClean="0"/>
              <a:t>malicious miner can </a:t>
            </a:r>
            <a:r>
              <a:rPr lang="en-US" dirty="0" err="1" smtClean="0"/>
              <a:t>DoS</a:t>
            </a:r>
            <a:r>
              <a:rPr lang="en-US" dirty="0" smtClean="0"/>
              <a:t> attack full nodes by including lots of </a:t>
            </a:r>
            <a:r>
              <a:rPr lang="en-US" dirty="0" smtClean="0"/>
              <a:t>computation in </a:t>
            </a:r>
            <a:r>
              <a:rPr lang="en-US" dirty="0" smtClean="0"/>
              <a:t>their </a:t>
            </a:r>
            <a:r>
              <a:rPr lang="en-US" dirty="0" err="1" smtClean="0"/>
              <a:t>txs</a:t>
            </a:r>
            <a:endParaRPr lang="en-US" dirty="0" smtClean="0"/>
          </a:p>
          <a:p>
            <a:pPr marL="1314450" lvl="2" indent="-381000">
              <a:lnSpc>
                <a:spcPct val="115000"/>
              </a:lnSpc>
              <a:spcBef>
                <a:spcPts val="0"/>
              </a:spcBef>
              <a:buSzPct val="100000"/>
            </a:pPr>
            <a:r>
              <a:rPr lang="en-US" dirty="0" smtClean="0"/>
              <a:t>Full nodes attacked when verifying the block</a:t>
            </a:r>
            <a:endParaRPr lang="en" dirty="0"/>
          </a:p>
        </p:txBody>
      </p:sp>
      <p:sp>
        <p:nvSpPr>
          <p:cNvPr id="2" name="Rectangle 1"/>
          <p:cNvSpPr/>
          <p:nvPr/>
        </p:nvSpPr>
        <p:spPr>
          <a:xfrm>
            <a:off x="5431707" y="3566935"/>
            <a:ext cx="2728426" cy="1200329"/>
          </a:xfrm>
          <a:prstGeom prst="rect">
            <a:avLst/>
          </a:prstGeom>
          <a:ln>
            <a:solidFill>
              <a:schemeClr val="bg1">
                <a:lumMod val="85000"/>
              </a:schemeClr>
            </a:solidFill>
          </a:ln>
        </p:spPr>
        <p:txBody>
          <a:bodyPr wrap="square">
            <a:spAutoFit/>
          </a:bodyPr>
          <a:lstStyle/>
          <a:p>
            <a:r>
              <a:rPr lang="en-US" dirty="0" err="1">
                <a:latin typeface="Consolas"/>
                <a:cs typeface="Consolas"/>
              </a:rPr>
              <a:t>u</a:t>
            </a:r>
            <a:r>
              <a:rPr lang="en-US" dirty="0" err="1" smtClean="0">
                <a:latin typeface="Consolas"/>
                <a:cs typeface="Consolas"/>
              </a:rPr>
              <a:t>int</a:t>
            </a:r>
            <a:r>
              <a:rPr lang="en-US" dirty="0" smtClean="0">
                <a:latin typeface="Consolas"/>
                <a:cs typeface="Consolas"/>
              </a:rPr>
              <a:t> </a:t>
            </a:r>
            <a:r>
              <a:rPr lang="en-US" dirty="0" err="1" smtClean="0">
                <a:latin typeface="Consolas"/>
                <a:cs typeface="Consolas"/>
              </a:rPr>
              <a:t>i</a:t>
            </a:r>
            <a:r>
              <a:rPr lang="en-US" dirty="0" smtClean="0">
                <a:latin typeface="Consolas"/>
                <a:cs typeface="Consolas"/>
              </a:rPr>
              <a:t> = 1;</a:t>
            </a:r>
          </a:p>
          <a:p>
            <a:r>
              <a:rPr lang="mr-IN" b="1" dirty="0" smtClean="0">
                <a:latin typeface="Consolas"/>
                <a:cs typeface="Consolas"/>
              </a:rPr>
              <a:t>while</a:t>
            </a:r>
            <a:r>
              <a:rPr lang="mr-IN" dirty="0" smtClean="0">
                <a:latin typeface="Consolas"/>
                <a:cs typeface="Consolas"/>
              </a:rPr>
              <a:t> </a:t>
            </a:r>
            <a:r>
              <a:rPr lang="mr-IN" dirty="0">
                <a:latin typeface="Consolas"/>
                <a:cs typeface="Consolas"/>
              </a:rPr>
              <a:t>(i++ </a:t>
            </a:r>
            <a:r>
              <a:rPr lang="en-US" dirty="0">
                <a:latin typeface="Consolas"/>
                <a:cs typeface="Consolas"/>
              </a:rPr>
              <a:t>&gt;</a:t>
            </a:r>
            <a:r>
              <a:rPr lang="mr-IN" dirty="0" smtClean="0">
                <a:latin typeface="Consolas"/>
                <a:cs typeface="Consolas"/>
              </a:rPr>
              <a:t> </a:t>
            </a:r>
            <a:r>
              <a:rPr lang="en-US" dirty="0" smtClean="0">
                <a:latin typeface="Consolas"/>
                <a:cs typeface="Consolas"/>
              </a:rPr>
              <a:t>0</a:t>
            </a:r>
            <a:r>
              <a:rPr lang="mr-IN" dirty="0" smtClean="0">
                <a:latin typeface="Consolas"/>
                <a:cs typeface="Consolas"/>
              </a:rPr>
              <a:t>) </a:t>
            </a:r>
            <a:r>
              <a:rPr lang="mr-IN" dirty="0">
                <a:latin typeface="Consolas"/>
                <a:cs typeface="Consolas"/>
              </a:rPr>
              <a:t>{</a:t>
            </a:r>
          </a:p>
          <a:p>
            <a:r>
              <a:rPr lang="mr-IN" dirty="0">
                <a:latin typeface="Consolas"/>
                <a:cs typeface="Consolas"/>
              </a:rPr>
              <a:t>    </a:t>
            </a:r>
            <a:r>
              <a:rPr lang="en-US" dirty="0" err="1" smtClean="0">
                <a:latin typeface="Consolas"/>
                <a:cs typeface="Consolas"/>
              </a:rPr>
              <a:t>donothing</a:t>
            </a:r>
            <a:r>
              <a:rPr lang="en-US" dirty="0" smtClean="0">
                <a:latin typeface="Consolas"/>
                <a:cs typeface="Consolas"/>
              </a:rPr>
              <a:t>();</a:t>
            </a:r>
            <a:endParaRPr lang="mr-IN" dirty="0">
              <a:latin typeface="Consolas"/>
              <a:cs typeface="Consolas"/>
            </a:endParaRPr>
          </a:p>
          <a:p>
            <a:r>
              <a:rPr lang="mr-IN" dirty="0" smtClean="0">
                <a:latin typeface="Consolas"/>
                <a:cs typeface="Consolas"/>
              </a:rPr>
              <a:t>}</a:t>
            </a:r>
            <a:endParaRPr lang="en-US" dirty="0">
              <a:latin typeface="Consolas"/>
              <a:cs typeface="Consolas"/>
            </a:endParaRPr>
          </a:p>
        </p:txBody>
      </p:sp>
      <p:sp>
        <p:nvSpPr>
          <p:cNvPr id="3" name="Slide Number Placeholder 2"/>
          <p:cNvSpPr>
            <a:spLocks noGrp="1"/>
          </p:cNvSpPr>
          <p:nvPr>
            <p:ph type="sldNum" sz="quarter" idx="12"/>
          </p:nvPr>
        </p:nvSpPr>
        <p:spPr/>
        <p:txBody>
          <a:bodyPr/>
          <a:lstStyle/>
          <a:p>
            <a:fld id="{C44D6E56-4DDB-5448-B544-C1B1DCC2E384}" type="slidenum">
              <a:rPr lang="en-US" smtClean="0"/>
              <a:t>41</a:t>
            </a:fld>
            <a:endParaRPr lang="en-US"/>
          </a:p>
        </p:txBody>
      </p:sp>
    </p:spTree>
    <p:extLst>
      <p:ext uri="{BB962C8B-B14F-4D97-AF65-F5344CB8AC3E}">
        <p14:creationId xmlns:p14="http://schemas.microsoft.com/office/powerpoint/2010/main" val="41476165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Gas</a:t>
            </a:r>
            <a:endParaRPr lang="en-US" dirty="0"/>
          </a:p>
        </p:txBody>
      </p:sp>
      <p:sp>
        <p:nvSpPr>
          <p:cNvPr id="3" name="Content Placeholder 2"/>
          <p:cNvSpPr>
            <a:spLocks noGrp="1"/>
          </p:cNvSpPr>
          <p:nvPr>
            <p:ph idx="1"/>
          </p:nvPr>
        </p:nvSpPr>
        <p:spPr>
          <a:xfrm>
            <a:off x="138307" y="1000322"/>
            <a:ext cx="5959789" cy="3594303"/>
          </a:xfrm>
        </p:spPr>
        <p:txBody>
          <a:bodyPr>
            <a:normAutofit/>
          </a:bodyPr>
          <a:lstStyle/>
          <a:p>
            <a:pPr marL="457200" lvl="0" indent="-381000">
              <a:lnSpc>
                <a:spcPct val="115000"/>
              </a:lnSpc>
              <a:spcBef>
                <a:spcPts val="0"/>
              </a:spcBef>
              <a:buSzPct val="100000"/>
            </a:pPr>
            <a:r>
              <a:rPr lang="en-US" dirty="0" smtClean="0"/>
              <a:t>C</a:t>
            </a:r>
            <a:r>
              <a:rPr lang="en" dirty="0" smtClean="0"/>
              <a:t>harge </a:t>
            </a:r>
            <a:r>
              <a:rPr lang="en" dirty="0"/>
              <a:t>fee per computational step (“gas”)</a:t>
            </a:r>
          </a:p>
          <a:p>
            <a:pPr marL="857250" lvl="1" indent="-381000">
              <a:lnSpc>
                <a:spcPct val="115000"/>
              </a:lnSpc>
              <a:spcBef>
                <a:spcPts val="0"/>
              </a:spcBef>
              <a:buSzPct val="100000"/>
            </a:pPr>
            <a:r>
              <a:rPr lang="en" dirty="0"/>
              <a:t>Special gas fees </a:t>
            </a:r>
            <a:r>
              <a:rPr lang="en-US" dirty="0"/>
              <a:t>for</a:t>
            </a:r>
            <a:r>
              <a:rPr lang="en" dirty="0"/>
              <a:t> operations that take up </a:t>
            </a:r>
            <a:r>
              <a:rPr lang="en" dirty="0" smtClean="0"/>
              <a:t>storage</a:t>
            </a:r>
            <a:endParaRPr lang="en-US" dirty="0"/>
          </a:p>
        </p:txBody>
      </p:sp>
      <p:pic>
        <p:nvPicPr>
          <p:cNvPr id="4" name="Picture 3" descr="Screen Shot 2017-01-16 at 10.06.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3829" y="1270727"/>
            <a:ext cx="2819583" cy="3323899"/>
          </a:xfrm>
          <a:prstGeom prst="rect">
            <a:avLst/>
          </a:prstGeom>
          <a:effectLst>
            <a:innerShdw blurRad="63500" dist="50800" dir="13500000">
              <a:prstClr val="black">
                <a:alpha val="50000"/>
              </a:prstClr>
            </a:innerShdw>
          </a:effectLst>
        </p:spPr>
      </p:pic>
      <p:sp>
        <p:nvSpPr>
          <p:cNvPr id="5" name="Rectangle 4"/>
          <p:cNvSpPr/>
          <p:nvPr/>
        </p:nvSpPr>
        <p:spPr>
          <a:xfrm>
            <a:off x="8185281" y="1697733"/>
            <a:ext cx="716683" cy="280440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C44D6E56-4DDB-5448-B544-C1B1DCC2E384}" type="slidenum">
              <a:rPr lang="en-US" smtClean="0"/>
              <a:t>42</a:t>
            </a:fld>
            <a:endParaRPr lang="en-US"/>
          </a:p>
        </p:txBody>
      </p:sp>
    </p:spTree>
    <p:extLst>
      <p:ext uri="{BB962C8B-B14F-4D97-AF65-F5344CB8AC3E}">
        <p14:creationId xmlns:p14="http://schemas.microsoft.com/office/powerpoint/2010/main" val="13192912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lIns="91425" tIns="91425" rIns="91425" bIns="91425" anchor="b" anchorCtr="0">
            <a:noAutofit/>
          </a:bodyPr>
          <a:lstStyle/>
          <a:p>
            <a:pPr lvl="0" rtl="0">
              <a:spcBef>
                <a:spcPts val="0"/>
              </a:spcBef>
              <a:buNone/>
            </a:pPr>
            <a:r>
              <a:rPr lang="en-US" dirty="0" smtClean="0"/>
              <a:t>Sender has to pay for the gas</a:t>
            </a:r>
            <a:endParaRPr lang="en" dirty="0"/>
          </a:p>
        </p:txBody>
      </p:sp>
      <p:sp>
        <p:nvSpPr>
          <p:cNvPr id="138" name="Shape 138"/>
          <p:cNvSpPr txBox="1">
            <a:spLocks noGrp="1"/>
          </p:cNvSpPr>
          <p:nvPr>
            <p:ph idx="1"/>
          </p:nvPr>
        </p:nvSpPr>
        <p:spPr>
          <a:prstGeom prst="rect">
            <a:avLst/>
          </a:prstGeom>
        </p:spPr>
        <p:txBody>
          <a:bodyPr lIns="91425" tIns="91425" rIns="91425" bIns="91425" anchor="t" anchorCtr="0">
            <a:noAutofit/>
          </a:bodyPr>
          <a:lstStyle/>
          <a:p>
            <a:pPr marL="457200" marR="0" lvl="0" indent="-381000" algn="l" rtl="0">
              <a:lnSpc>
                <a:spcPct val="115000"/>
              </a:lnSpc>
              <a:spcBef>
                <a:spcPts val="0"/>
              </a:spcBef>
              <a:spcAft>
                <a:spcPts val="0"/>
              </a:spcAft>
              <a:buSzPct val="100000"/>
            </a:pPr>
            <a:r>
              <a:rPr lang="en" sz="2400" b="1" dirty="0">
                <a:latin typeface="Consolas"/>
                <a:ea typeface="Consolas"/>
                <a:cs typeface="Consolas"/>
                <a:sym typeface="Consolas"/>
              </a:rPr>
              <a:t>g</a:t>
            </a:r>
            <a:r>
              <a:rPr lang="en" sz="2400" b="1" dirty="0" smtClean="0">
                <a:latin typeface="Consolas"/>
                <a:ea typeface="Consolas"/>
                <a:cs typeface="Consolas"/>
                <a:sym typeface="Consolas"/>
              </a:rPr>
              <a:t>asprice</a:t>
            </a:r>
            <a:r>
              <a:rPr lang="en-US" sz="2400" dirty="0" smtClean="0">
                <a:sym typeface="Consolas"/>
              </a:rPr>
              <a:t>: </a:t>
            </a:r>
            <a:r>
              <a:rPr lang="en" sz="2400" dirty="0" smtClean="0"/>
              <a:t>amount </a:t>
            </a:r>
            <a:r>
              <a:rPr lang="en" sz="2400" dirty="0"/>
              <a:t>of ether per unit </a:t>
            </a:r>
            <a:r>
              <a:rPr lang="en" sz="2400" dirty="0" smtClean="0"/>
              <a:t>gas</a:t>
            </a:r>
            <a:endParaRPr lang="en" sz="2400" dirty="0"/>
          </a:p>
          <a:p>
            <a:pPr marL="457200" lvl="0" indent="-381000" rtl="0">
              <a:lnSpc>
                <a:spcPct val="115000"/>
              </a:lnSpc>
              <a:spcBef>
                <a:spcPts val="0"/>
              </a:spcBef>
              <a:buSzPct val="100000"/>
            </a:pPr>
            <a:r>
              <a:rPr lang="en" sz="2400" b="1" dirty="0">
                <a:latin typeface="Consolas"/>
                <a:ea typeface="Consolas"/>
                <a:cs typeface="Consolas"/>
                <a:sym typeface="Consolas"/>
              </a:rPr>
              <a:t>s</a:t>
            </a:r>
            <a:r>
              <a:rPr lang="en" sz="2400" b="1" dirty="0" smtClean="0">
                <a:latin typeface="Consolas"/>
                <a:ea typeface="Consolas"/>
                <a:cs typeface="Consolas"/>
                <a:sym typeface="Consolas"/>
              </a:rPr>
              <a:t>tartgas</a:t>
            </a:r>
            <a:r>
              <a:rPr lang="en-US" sz="2400" dirty="0" smtClean="0">
                <a:sym typeface="Consolas"/>
              </a:rPr>
              <a:t>: </a:t>
            </a:r>
            <a:r>
              <a:rPr lang="en" sz="2400" dirty="0" smtClean="0"/>
              <a:t>maximum </a:t>
            </a:r>
            <a:r>
              <a:rPr lang="en" sz="2400" dirty="0"/>
              <a:t>gas </a:t>
            </a:r>
            <a:r>
              <a:rPr lang="en" sz="2400" dirty="0" smtClean="0"/>
              <a:t>consumable</a:t>
            </a:r>
            <a:endParaRPr lang="en-US" sz="2400" dirty="0" smtClean="0"/>
          </a:p>
          <a:p>
            <a:pPr marL="857250" lvl="1" indent="-381000">
              <a:lnSpc>
                <a:spcPct val="115000"/>
              </a:lnSpc>
              <a:spcBef>
                <a:spcPts val="0"/>
              </a:spcBef>
              <a:buSzPct val="100000"/>
            </a:pPr>
            <a:r>
              <a:rPr lang="en-US" sz="2000" dirty="0" smtClean="0"/>
              <a:t>If </a:t>
            </a:r>
            <a:r>
              <a:rPr lang="en-US" sz="2000" b="1" dirty="0" err="1" smtClean="0"/>
              <a:t>startgas</a:t>
            </a:r>
            <a:r>
              <a:rPr lang="en-US" sz="2000" dirty="0" smtClean="0"/>
              <a:t> is less than needed</a:t>
            </a:r>
          </a:p>
          <a:p>
            <a:pPr marL="1257300" lvl="2" indent="-381000">
              <a:lnSpc>
                <a:spcPct val="115000"/>
              </a:lnSpc>
              <a:spcBef>
                <a:spcPts val="0"/>
              </a:spcBef>
              <a:buSzPct val="100000"/>
            </a:pPr>
            <a:r>
              <a:rPr lang="en-US" sz="2000" dirty="0" smtClean="0"/>
              <a:t>Out of gas exception, revert the state as if the TX has never happened</a:t>
            </a:r>
          </a:p>
          <a:p>
            <a:pPr marL="1257300" lvl="2" indent="-381000">
              <a:lnSpc>
                <a:spcPct val="115000"/>
              </a:lnSpc>
              <a:spcBef>
                <a:spcPts val="0"/>
              </a:spcBef>
              <a:buSzPct val="100000"/>
            </a:pPr>
            <a:r>
              <a:rPr lang="en-US" sz="2000" dirty="0" smtClean="0"/>
              <a:t>Sender still pays all the gas</a:t>
            </a:r>
          </a:p>
          <a:p>
            <a:pPr marL="457200" indent="-381000">
              <a:lnSpc>
                <a:spcPct val="115000"/>
              </a:lnSpc>
              <a:spcBef>
                <a:spcPts val="0"/>
              </a:spcBef>
              <a:buSzPct val="100000"/>
            </a:pPr>
            <a:r>
              <a:rPr lang="en-US" dirty="0" smtClean="0"/>
              <a:t>TX fee = </a:t>
            </a:r>
            <a:r>
              <a:rPr lang="en-US" dirty="0" err="1" smtClean="0"/>
              <a:t>gasprice</a:t>
            </a:r>
            <a:r>
              <a:rPr lang="en-US" dirty="0" smtClean="0"/>
              <a:t> * </a:t>
            </a:r>
            <a:r>
              <a:rPr lang="en-US" dirty="0" err="1" smtClean="0"/>
              <a:t>consumedgas</a:t>
            </a:r>
            <a:endParaRPr lang="en-US" dirty="0" smtClean="0"/>
          </a:p>
          <a:p>
            <a:pPr marL="457200" indent="-381000">
              <a:lnSpc>
                <a:spcPct val="115000"/>
              </a:lnSpc>
              <a:spcBef>
                <a:spcPts val="0"/>
              </a:spcBef>
              <a:buSzPct val="100000"/>
            </a:pPr>
            <a:r>
              <a:rPr lang="en-US" dirty="0"/>
              <a:t>Gas limit: similar to block size limit in Bitcoin</a:t>
            </a:r>
          </a:p>
          <a:p>
            <a:pPr marL="857250" lvl="1" indent="-381000">
              <a:lnSpc>
                <a:spcPct val="115000"/>
              </a:lnSpc>
              <a:spcBef>
                <a:spcPts val="0"/>
              </a:spcBef>
              <a:buSzPct val="100000"/>
            </a:pPr>
            <a:r>
              <a:rPr lang="en-US" sz="2000" dirty="0"/>
              <a:t>Total gas spent by all transactions in a block &lt; Gas </a:t>
            </a:r>
            <a:r>
              <a:rPr lang="en-US" sz="2000" dirty="0" smtClean="0"/>
              <a:t>Limit</a:t>
            </a:r>
            <a:endParaRPr lang="en-US" sz="2000" dirty="0"/>
          </a:p>
        </p:txBody>
      </p:sp>
      <p:sp>
        <p:nvSpPr>
          <p:cNvPr id="2" name="Slide Number Placeholder 1"/>
          <p:cNvSpPr>
            <a:spLocks noGrp="1"/>
          </p:cNvSpPr>
          <p:nvPr>
            <p:ph type="sldNum" sz="quarter" idx="12"/>
          </p:nvPr>
        </p:nvSpPr>
        <p:spPr/>
        <p:txBody>
          <a:bodyPr/>
          <a:lstStyle/>
          <a:p>
            <a:fld id="{C44D6E56-4DDB-5448-B544-C1B1DCC2E384}" type="slidenum">
              <a:rPr lang="en-US" smtClean="0"/>
              <a:t>43</a:t>
            </a:fld>
            <a:endParaRPr lang="en-US"/>
          </a:p>
        </p:txBody>
      </p:sp>
    </p:spTree>
    <p:extLst>
      <p:ext uri="{BB962C8B-B14F-4D97-AF65-F5344CB8AC3E}">
        <p14:creationId xmlns:p14="http://schemas.microsoft.com/office/powerpoint/2010/main" val="89110966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Interesting </a:t>
            </a:r>
            <a:r>
              <a:rPr lang="en-US" dirty="0" smtClean="0"/>
              <a:t>Ethereum-based </a:t>
            </a:r>
            <a:r>
              <a:rPr lang="en-US" dirty="0" smtClean="0"/>
              <a:t>projects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C44D6E56-4DDB-5448-B544-C1B1DCC2E384}" type="slidenum">
              <a:rPr lang="en-US" smtClean="0"/>
              <a:t>44</a:t>
            </a:fld>
            <a:endParaRPr lang="en-US"/>
          </a:p>
        </p:txBody>
      </p:sp>
    </p:spTree>
    <p:extLst>
      <p:ext uri="{BB962C8B-B14F-4D97-AF65-F5344CB8AC3E}">
        <p14:creationId xmlns:p14="http://schemas.microsoft.com/office/powerpoint/2010/main" val="51752284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hlinkClick r:id="rId2"/>
              </a:rPr>
              <a:t>BTCRelay</a:t>
            </a:r>
            <a:endParaRPr lang="en-US" dirty="0"/>
          </a:p>
        </p:txBody>
      </p:sp>
      <p:sp>
        <p:nvSpPr>
          <p:cNvPr id="5" name="Content Placeholder 4"/>
          <p:cNvSpPr>
            <a:spLocks noGrp="1"/>
          </p:cNvSpPr>
          <p:nvPr>
            <p:ph idx="1"/>
          </p:nvPr>
        </p:nvSpPr>
        <p:spPr>
          <a:xfrm>
            <a:off x="143135" y="1000322"/>
            <a:ext cx="5904937" cy="3594303"/>
          </a:xfrm>
        </p:spPr>
        <p:txBody>
          <a:bodyPr>
            <a:normAutofit/>
          </a:bodyPr>
          <a:lstStyle/>
          <a:p>
            <a:r>
              <a:rPr lang="en-US" dirty="0"/>
              <a:t>A bridge between the Bitcoin blockchain &amp; </a:t>
            </a:r>
            <a:r>
              <a:rPr lang="en-US" dirty="0" smtClean="0"/>
              <a:t>the Ethereum blockchain</a:t>
            </a:r>
          </a:p>
          <a:p>
            <a:pPr lvl="1"/>
            <a:r>
              <a:rPr lang="en-US" dirty="0" smtClean="0"/>
              <a:t>Allow to verify Bitcoin transactions within Ethereum network</a:t>
            </a:r>
          </a:p>
          <a:p>
            <a:pPr lvl="1"/>
            <a:r>
              <a:rPr lang="en-US" dirty="0" smtClean="0"/>
              <a:t>Allow Ethereum </a:t>
            </a:r>
            <a:r>
              <a:rPr lang="en-US" dirty="0" smtClean="0"/>
              <a:t>contracts to </a:t>
            </a:r>
            <a:r>
              <a:rPr lang="en-US" dirty="0" smtClean="0"/>
              <a:t>read information from Bitcoin blockchain</a:t>
            </a:r>
          </a:p>
          <a:p>
            <a:endParaRPr lang="en-US" dirty="0"/>
          </a:p>
        </p:txBody>
      </p:sp>
      <p:sp>
        <p:nvSpPr>
          <p:cNvPr id="2" name="Rectangle 1"/>
          <p:cNvSpPr/>
          <p:nvPr/>
        </p:nvSpPr>
        <p:spPr>
          <a:xfrm>
            <a:off x="5595160" y="1408490"/>
            <a:ext cx="3181068" cy="553335"/>
          </a:xfrm>
          <a:prstGeom prst="rect">
            <a:avLst/>
          </a:prstGeom>
          <a:solidFill>
            <a:srgbClr val="FFC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Bitcoin Network</a:t>
            </a:r>
            <a:endParaRPr lang="en-US" dirty="0">
              <a:solidFill>
                <a:srgbClr val="000000"/>
              </a:solidFill>
            </a:endParaRPr>
          </a:p>
        </p:txBody>
      </p:sp>
      <p:sp>
        <p:nvSpPr>
          <p:cNvPr id="6" name="Rectangle 5"/>
          <p:cNvSpPr/>
          <p:nvPr/>
        </p:nvSpPr>
        <p:spPr>
          <a:xfrm>
            <a:off x="5595160" y="2582498"/>
            <a:ext cx="3181068" cy="553335"/>
          </a:xfrm>
          <a:prstGeom prst="rect">
            <a:avLst/>
          </a:prstGeom>
          <a:solidFill>
            <a:schemeClr val="tx1">
              <a:lumMod val="50000"/>
              <a:lumOff val="50000"/>
            </a:schemeClr>
          </a:solidFill>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Ethereum </a:t>
            </a:r>
            <a:r>
              <a:rPr lang="en-US" dirty="0" smtClean="0"/>
              <a:t>Network</a:t>
            </a:r>
            <a:endParaRPr lang="en-US" dirty="0"/>
          </a:p>
        </p:txBody>
      </p:sp>
      <p:sp>
        <p:nvSpPr>
          <p:cNvPr id="3" name="Down Arrow 2"/>
          <p:cNvSpPr/>
          <p:nvPr/>
        </p:nvSpPr>
        <p:spPr>
          <a:xfrm>
            <a:off x="7041102" y="1961825"/>
            <a:ext cx="477789" cy="620674"/>
          </a:xfrm>
          <a:prstGeom prst="downArrow">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492330" y="2049852"/>
            <a:ext cx="1181899" cy="369332"/>
          </a:xfrm>
          <a:prstGeom prst="rect">
            <a:avLst/>
          </a:prstGeom>
          <a:noFill/>
        </p:spPr>
        <p:txBody>
          <a:bodyPr wrap="square" rtlCol="0">
            <a:spAutoFit/>
          </a:bodyPr>
          <a:lstStyle/>
          <a:p>
            <a:r>
              <a:rPr lang="en-US" dirty="0" err="1" smtClean="0"/>
              <a:t>BTCRelay</a:t>
            </a:r>
            <a:endParaRPr lang="en-US" dirty="0"/>
          </a:p>
        </p:txBody>
      </p:sp>
      <p:sp>
        <p:nvSpPr>
          <p:cNvPr id="7" name="Slide Number Placeholder 6"/>
          <p:cNvSpPr>
            <a:spLocks noGrp="1"/>
          </p:cNvSpPr>
          <p:nvPr>
            <p:ph type="sldNum" sz="quarter" idx="12"/>
          </p:nvPr>
        </p:nvSpPr>
        <p:spPr/>
        <p:txBody>
          <a:bodyPr/>
          <a:lstStyle/>
          <a:p>
            <a:fld id="{C44D6E56-4DDB-5448-B544-C1B1DCC2E384}" type="slidenum">
              <a:rPr lang="en-US" smtClean="0"/>
              <a:t>45</a:t>
            </a:fld>
            <a:endParaRPr lang="en-US"/>
          </a:p>
        </p:txBody>
      </p:sp>
    </p:spTree>
    <p:extLst>
      <p:ext uri="{BB962C8B-B14F-4D97-AF65-F5344CB8AC3E}">
        <p14:creationId xmlns:p14="http://schemas.microsoft.com/office/powerpoint/2010/main" val="343013511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6" descr="btc-how-it-works.png"/>
          <p:cNvPicPr>
            <a:picLocks noChangeAspect="1"/>
          </p:cNvPicPr>
          <p:nvPr/>
        </p:nvPicPr>
        <p:blipFill rotWithShape="1">
          <a:blip r:embed="rId2">
            <a:extLst>
              <a:ext uri="{28A0092B-C50C-407E-A947-70E740481C1C}">
                <a14:useLocalDpi xmlns:a14="http://schemas.microsoft.com/office/drawing/2010/main" val="0"/>
              </a:ext>
            </a:extLst>
          </a:blip>
          <a:srcRect l="131" r="-207" b="63218"/>
          <a:stretch/>
        </p:blipFill>
        <p:spPr>
          <a:xfrm>
            <a:off x="2843109" y="1001811"/>
            <a:ext cx="6096682" cy="1322059"/>
          </a:xfrm>
          <a:prstGeom prst="rect">
            <a:avLst/>
          </a:prstGeom>
        </p:spPr>
      </p:pic>
      <p:sp>
        <p:nvSpPr>
          <p:cNvPr id="2" name="Title 1"/>
          <p:cNvSpPr>
            <a:spLocks noGrp="1"/>
          </p:cNvSpPr>
          <p:nvPr>
            <p:ph type="title"/>
          </p:nvPr>
        </p:nvSpPr>
        <p:spPr/>
        <p:txBody>
          <a:bodyPr/>
          <a:lstStyle/>
          <a:p>
            <a:r>
              <a:rPr lang="en-US" dirty="0" err="1" smtClean="0"/>
              <a:t>BTCRelay</a:t>
            </a:r>
            <a:r>
              <a:rPr lang="en-US" dirty="0" smtClean="0"/>
              <a:t> </a:t>
            </a:r>
            <a:r>
              <a:rPr lang="mr-IN" dirty="0" smtClean="0"/>
              <a:t>–</a:t>
            </a:r>
            <a:r>
              <a:rPr lang="en-US" dirty="0" smtClean="0"/>
              <a:t> How it works</a:t>
            </a:r>
            <a:endParaRPr lang="en-US" dirty="0"/>
          </a:p>
        </p:txBody>
      </p:sp>
      <p:pic>
        <p:nvPicPr>
          <p:cNvPr id="7" name="Content Placeholder 6" descr="btc-how-it-works.png"/>
          <p:cNvPicPr>
            <a:picLocks noGrp="1" noChangeAspect="1"/>
          </p:cNvPicPr>
          <p:nvPr>
            <p:ph idx="1"/>
          </p:nvPr>
        </p:nvPicPr>
        <p:blipFill rotWithShape="1">
          <a:blip r:embed="rId2">
            <a:extLst>
              <a:ext uri="{28A0092B-C50C-407E-A947-70E740481C1C}">
                <a14:useLocalDpi xmlns:a14="http://schemas.microsoft.com/office/drawing/2010/main" val="0"/>
              </a:ext>
            </a:extLst>
          </a:blip>
          <a:srcRect l="-1264" t="61966" r="-76" b="3117"/>
          <a:stretch/>
        </p:blipFill>
        <p:spPr>
          <a:xfrm>
            <a:off x="2766146" y="3233471"/>
            <a:ext cx="6173644" cy="1255012"/>
          </a:xfrm>
        </p:spPr>
      </p:pic>
      <p:sp>
        <p:nvSpPr>
          <p:cNvPr id="8" name="TextBox 7"/>
          <p:cNvSpPr txBox="1"/>
          <p:nvPr/>
        </p:nvSpPr>
        <p:spPr>
          <a:xfrm>
            <a:off x="7995265" y="848463"/>
            <a:ext cx="867564" cy="369332"/>
          </a:xfrm>
          <a:prstGeom prst="rect">
            <a:avLst/>
          </a:prstGeom>
          <a:solidFill>
            <a:srgbClr val="D9D9D9"/>
          </a:solidFill>
        </p:spPr>
        <p:txBody>
          <a:bodyPr wrap="square" rtlCol="0">
            <a:spAutoFit/>
          </a:bodyPr>
          <a:lstStyle/>
          <a:p>
            <a:r>
              <a:rPr lang="en-US" b="1" dirty="0" smtClean="0"/>
              <a:t>Bitcoin</a:t>
            </a:r>
            <a:endParaRPr lang="en-US" b="1" dirty="0"/>
          </a:p>
        </p:txBody>
      </p:sp>
      <p:sp>
        <p:nvSpPr>
          <p:cNvPr id="9" name="TextBox 8"/>
          <p:cNvSpPr txBox="1"/>
          <p:nvPr/>
        </p:nvSpPr>
        <p:spPr>
          <a:xfrm>
            <a:off x="7556609" y="4249878"/>
            <a:ext cx="1306220" cy="369332"/>
          </a:xfrm>
          <a:prstGeom prst="rect">
            <a:avLst/>
          </a:prstGeom>
          <a:solidFill>
            <a:srgbClr val="D9D9D9"/>
          </a:solidFill>
        </p:spPr>
        <p:txBody>
          <a:bodyPr wrap="square" rtlCol="0">
            <a:spAutoFit/>
          </a:bodyPr>
          <a:lstStyle/>
          <a:p>
            <a:r>
              <a:rPr lang="en-US" b="1" dirty="0" smtClean="0"/>
              <a:t>Ethereum</a:t>
            </a:r>
            <a:endParaRPr lang="en-US" b="1" dirty="0"/>
          </a:p>
        </p:txBody>
      </p:sp>
      <p:sp>
        <p:nvSpPr>
          <p:cNvPr id="10" name="Rectangle 9"/>
          <p:cNvSpPr/>
          <p:nvPr/>
        </p:nvSpPr>
        <p:spPr>
          <a:xfrm>
            <a:off x="238895" y="3511214"/>
            <a:ext cx="2527251" cy="923330"/>
          </a:xfrm>
          <a:prstGeom prst="rect">
            <a:avLst/>
          </a:prstGeom>
          <a:ln>
            <a:solidFill>
              <a:srgbClr val="BFBFBF"/>
            </a:solidFill>
          </a:ln>
        </p:spPr>
        <p:txBody>
          <a:bodyPr wrap="square">
            <a:spAutoFit/>
          </a:bodyPr>
          <a:lstStyle/>
          <a:p>
            <a:r>
              <a:rPr lang="en-US" dirty="0"/>
              <a:t>The verified </a:t>
            </a:r>
            <a:r>
              <a:rPr lang="en-US" dirty="0" smtClean="0"/>
              <a:t>Bitcoin transaction </a:t>
            </a:r>
            <a:r>
              <a:rPr lang="en-US" dirty="0"/>
              <a:t>is </a:t>
            </a:r>
            <a:r>
              <a:rPr lang="en-US" dirty="0" smtClean="0"/>
              <a:t>relayed to the smart </a:t>
            </a:r>
            <a:r>
              <a:rPr lang="en-US" dirty="0"/>
              <a:t>contract</a:t>
            </a:r>
          </a:p>
        </p:txBody>
      </p:sp>
      <p:sp>
        <p:nvSpPr>
          <p:cNvPr id="11" name="Rectangle 10"/>
          <p:cNvSpPr/>
          <p:nvPr/>
        </p:nvSpPr>
        <p:spPr>
          <a:xfrm>
            <a:off x="238894" y="2221775"/>
            <a:ext cx="2527252" cy="1200329"/>
          </a:xfrm>
          <a:prstGeom prst="rect">
            <a:avLst/>
          </a:prstGeom>
          <a:ln>
            <a:solidFill>
              <a:srgbClr val="BFBFBF"/>
            </a:solidFill>
          </a:ln>
        </p:spPr>
        <p:txBody>
          <a:bodyPr wrap="square">
            <a:spAutoFit/>
          </a:bodyPr>
          <a:lstStyle/>
          <a:p>
            <a:r>
              <a:rPr lang="en-US" dirty="0"/>
              <a:t>A Bitcoin </a:t>
            </a:r>
            <a:r>
              <a:rPr lang="en-US" dirty="0" smtClean="0"/>
              <a:t>transaction is </a:t>
            </a:r>
            <a:r>
              <a:rPr lang="en-US" dirty="0" smtClean="0"/>
              <a:t>submitted, </a:t>
            </a:r>
            <a:r>
              <a:rPr lang="en-US" dirty="0" err="1" smtClean="0"/>
              <a:t>BTCRelay</a:t>
            </a:r>
            <a:r>
              <a:rPr lang="en-US" dirty="0" smtClean="0"/>
              <a:t> verifies TX based on the block header</a:t>
            </a:r>
            <a:endParaRPr lang="en-US" dirty="0"/>
          </a:p>
        </p:txBody>
      </p:sp>
      <p:sp>
        <p:nvSpPr>
          <p:cNvPr id="12" name="Rectangle 11"/>
          <p:cNvSpPr/>
          <p:nvPr/>
        </p:nvSpPr>
        <p:spPr>
          <a:xfrm>
            <a:off x="238895" y="1147535"/>
            <a:ext cx="2527252" cy="923330"/>
          </a:xfrm>
          <a:prstGeom prst="rect">
            <a:avLst/>
          </a:prstGeom>
          <a:ln>
            <a:solidFill>
              <a:schemeClr val="bg1">
                <a:lumMod val="75000"/>
              </a:schemeClr>
            </a:solidFill>
          </a:ln>
        </p:spPr>
        <p:txBody>
          <a:bodyPr wrap="square">
            <a:spAutoFit/>
          </a:bodyPr>
          <a:lstStyle/>
          <a:p>
            <a:r>
              <a:rPr lang="en-US" dirty="0" err="1"/>
              <a:t>Relayers</a:t>
            </a:r>
            <a:r>
              <a:rPr lang="en-US" dirty="0"/>
              <a:t> </a:t>
            </a:r>
            <a:r>
              <a:rPr lang="en-US" dirty="0" smtClean="0"/>
              <a:t>constantly submit Bitcoin </a:t>
            </a:r>
            <a:r>
              <a:rPr lang="en-US" dirty="0"/>
              <a:t>block headers</a:t>
            </a:r>
          </a:p>
        </p:txBody>
      </p:sp>
      <p:pic>
        <p:nvPicPr>
          <p:cNvPr id="14" name="Content Placeholder 6" descr="btc-how-it-works.png"/>
          <p:cNvPicPr>
            <a:picLocks noChangeAspect="1"/>
          </p:cNvPicPr>
          <p:nvPr/>
        </p:nvPicPr>
        <p:blipFill rotWithShape="1">
          <a:blip r:embed="rId2">
            <a:extLst>
              <a:ext uri="{28A0092B-C50C-407E-A947-70E740481C1C}">
                <a14:useLocalDpi xmlns:a14="http://schemas.microsoft.com/office/drawing/2010/main" val="0"/>
              </a:ext>
            </a:extLst>
          </a:blip>
          <a:srcRect l="-76" t="34129" b="37881"/>
          <a:stretch/>
        </p:blipFill>
        <p:spPr>
          <a:xfrm>
            <a:off x="2843109" y="2227408"/>
            <a:ext cx="6096682" cy="1006063"/>
          </a:xfrm>
          <a:prstGeom prst="rect">
            <a:avLst/>
          </a:prstGeom>
        </p:spPr>
      </p:pic>
      <p:sp>
        <p:nvSpPr>
          <p:cNvPr id="3" name="Slide Number Placeholder 2"/>
          <p:cNvSpPr>
            <a:spLocks noGrp="1"/>
          </p:cNvSpPr>
          <p:nvPr>
            <p:ph type="sldNum" sz="quarter" idx="12"/>
          </p:nvPr>
        </p:nvSpPr>
        <p:spPr/>
        <p:txBody>
          <a:bodyPr/>
          <a:lstStyle/>
          <a:p>
            <a:fld id="{C44D6E56-4DDB-5448-B544-C1B1DCC2E384}" type="slidenum">
              <a:rPr lang="en-US" smtClean="0"/>
              <a:t>46</a:t>
            </a:fld>
            <a:endParaRPr lang="en-US"/>
          </a:p>
        </p:txBody>
      </p:sp>
    </p:spTree>
    <p:extLst>
      <p:ext uri="{BB962C8B-B14F-4D97-AF65-F5344CB8AC3E}">
        <p14:creationId xmlns:p14="http://schemas.microsoft.com/office/powerpoint/2010/main" val="59919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BTCRelay</a:t>
            </a:r>
            <a:r>
              <a:rPr lang="en-US" dirty="0" smtClean="0"/>
              <a:t> </a:t>
            </a:r>
            <a:r>
              <a:rPr lang="en-US" dirty="0" smtClean="0"/>
              <a:t>Application: </a:t>
            </a:r>
            <a:r>
              <a:rPr lang="en-US" dirty="0" smtClean="0"/>
              <a:t>ETH-BTC atomic swaps</a:t>
            </a:r>
            <a:endParaRPr lang="en-US" dirty="0"/>
          </a:p>
        </p:txBody>
      </p:sp>
      <p:pic>
        <p:nvPicPr>
          <p:cNvPr id="5" name="Picture 4" descr="alic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763" y="2554858"/>
            <a:ext cx="790065" cy="790065"/>
          </a:xfrm>
          <a:prstGeom prst="rect">
            <a:avLst/>
          </a:prstGeom>
        </p:spPr>
      </p:pic>
      <p:sp>
        <p:nvSpPr>
          <p:cNvPr id="6" name="Oval 5"/>
          <p:cNvSpPr/>
          <p:nvPr/>
        </p:nvSpPr>
        <p:spPr>
          <a:xfrm>
            <a:off x="3342137" y="1341165"/>
            <a:ext cx="2577546" cy="996523"/>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ETH-BTC Swap contract</a:t>
            </a:r>
            <a:endParaRPr lang="en-US" dirty="0">
              <a:solidFill>
                <a:srgbClr val="000000"/>
              </a:solidFill>
            </a:endParaRPr>
          </a:p>
        </p:txBody>
      </p:sp>
      <p:cxnSp>
        <p:nvCxnSpPr>
          <p:cNvPr id="8" name="Straight Arrow Connector 7"/>
          <p:cNvCxnSpPr>
            <a:stCxn id="5" idx="3"/>
            <a:endCxn id="6" idx="2"/>
          </p:cNvCxnSpPr>
          <p:nvPr/>
        </p:nvCxnSpPr>
        <p:spPr>
          <a:xfrm flipV="1">
            <a:off x="1549828" y="1839427"/>
            <a:ext cx="1792311" cy="111046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759763" y="1257363"/>
            <a:ext cx="2247971" cy="923330"/>
          </a:xfrm>
          <a:prstGeom prst="rect">
            <a:avLst/>
          </a:prstGeom>
          <a:noFill/>
          <a:ln>
            <a:solidFill>
              <a:srgbClr val="D9D9D9"/>
            </a:solidFill>
          </a:ln>
        </p:spPr>
        <p:txBody>
          <a:bodyPr wrap="square" rtlCol="0">
            <a:spAutoFit/>
          </a:bodyPr>
          <a:lstStyle/>
          <a:p>
            <a:r>
              <a:rPr lang="en-US" dirty="0"/>
              <a:t>5</a:t>
            </a:r>
            <a:r>
              <a:rPr lang="en-US" dirty="0" smtClean="0"/>
              <a:t>0 ETH for anyone who sends 1 BTC to my address</a:t>
            </a:r>
            <a:endParaRPr lang="en-US" dirty="0"/>
          </a:p>
        </p:txBody>
      </p:sp>
      <p:sp>
        <p:nvSpPr>
          <p:cNvPr id="15" name="Oval 14"/>
          <p:cNvSpPr/>
          <p:nvPr/>
        </p:nvSpPr>
        <p:spPr>
          <a:xfrm>
            <a:off x="3555336" y="3233797"/>
            <a:ext cx="2151148" cy="708408"/>
          </a:xfrm>
          <a:prstGeom prst="ellipse">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BTCRelay</a:t>
            </a:r>
            <a:endParaRPr lang="en-US" dirty="0"/>
          </a:p>
        </p:txBody>
      </p:sp>
      <p:pic>
        <p:nvPicPr>
          <p:cNvPr id="16" name="Picture 15" descr="bo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6568" y="2282009"/>
            <a:ext cx="892881" cy="892881"/>
          </a:xfrm>
          <a:prstGeom prst="rect">
            <a:avLst/>
          </a:prstGeom>
        </p:spPr>
      </p:pic>
      <p:cxnSp>
        <p:nvCxnSpPr>
          <p:cNvPr id="19" name="Straight Arrow Connector 18"/>
          <p:cNvCxnSpPr>
            <a:stCxn id="16" idx="1"/>
            <a:endCxn id="6" idx="6"/>
          </p:cNvCxnSpPr>
          <p:nvPr/>
        </p:nvCxnSpPr>
        <p:spPr>
          <a:xfrm flipH="1" flipV="1">
            <a:off x="5919685" y="1839427"/>
            <a:ext cx="1456883" cy="88902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flipV="1">
            <a:off x="4819514" y="2337687"/>
            <a:ext cx="0" cy="896110"/>
          </a:xfrm>
          <a:prstGeom prst="straightConnector1">
            <a:avLst/>
          </a:prstGeom>
          <a:ln>
            <a:headEnd type="none"/>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6531434" y="1280483"/>
            <a:ext cx="2104215" cy="923330"/>
          </a:xfrm>
          <a:prstGeom prst="rect">
            <a:avLst/>
          </a:prstGeom>
          <a:noFill/>
          <a:ln>
            <a:solidFill>
              <a:schemeClr val="bg1">
                <a:lumMod val="85000"/>
              </a:schemeClr>
            </a:solidFill>
          </a:ln>
        </p:spPr>
        <p:txBody>
          <a:bodyPr wrap="square" rtlCol="0">
            <a:spAutoFit/>
          </a:bodyPr>
          <a:lstStyle/>
          <a:p>
            <a:r>
              <a:rPr lang="en-US" dirty="0" smtClean="0"/>
              <a:t>I sent 1 Bitcoin to Alice address, here is the proof P</a:t>
            </a:r>
            <a:endParaRPr lang="en-US" dirty="0"/>
          </a:p>
        </p:txBody>
      </p:sp>
      <p:sp>
        <p:nvSpPr>
          <p:cNvPr id="31" name="TextBox 30"/>
          <p:cNvSpPr txBox="1"/>
          <p:nvPr/>
        </p:nvSpPr>
        <p:spPr>
          <a:xfrm>
            <a:off x="3066067" y="2728449"/>
            <a:ext cx="1510986" cy="369332"/>
          </a:xfrm>
          <a:prstGeom prst="rect">
            <a:avLst/>
          </a:prstGeom>
          <a:noFill/>
          <a:ln>
            <a:solidFill>
              <a:schemeClr val="bg1">
                <a:lumMod val="85000"/>
              </a:schemeClr>
            </a:solidFill>
          </a:ln>
        </p:spPr>
        <p:txBody>
          <a:bodyPr wrap="square" rtlCol="0">
            <a:spAutoFit/>
          </a:bodyPr>
          <a:lstStyle/>
          <a:p>
            <a:r>
              <a:rPr lang="en-US" dirty="0" smtClean="0"/>
              <a:t>Check proof P</a:t>
            </a:r>
            <a:endParaRPr lang="en-US" dirty="0"/>
          </a:p>
        </p:txBody>
      </p:sp>
      <p:sp>
        <p:nvSpPr>
          <p:cNvPr id="46" name="Rectangle 45"/>
          <p:cNvSpPr/>
          <p:nvPr/>
        </p:nvSpPr>
        <p:spPr>
          <a:xfrm>
            <a:off x="5706484" y="4055390"/>
            <a:ext cx="3181068" cy="553335"/>
          </a:xfrm>
          <a:prstGeom prst="rect">
            <a:avLst/>
          </a:prstGeom>
          <a:solidFill>
            <a:srgbClr val="FFC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Bitcoin Network</a:t>
            </a:r>
            <a:endParaRPr lang="en-US" dirty="0">
              <a:solidFill>
                <a:srgbClr val="000000"/>
              </a:solidFill>
            </a:endParaRPr>
          </a:p>
        </p:txBody>
      </p:sp>
      <p:cxnSp>
        <p:nvCxnSpPr>
          <p:cNvPr id="49" name="Straight Arrow Connector 48"/>
          <p:cNvCxnSpPr>
            <a:stCxn id="16" idx="2"/>
            <a:endCxn id="46" idx="0"/>
          </p:cNvCxnSpPr>
          <p:nvPr/>
        </p:nvCxnSpPr>
        <p:spPr>
          <a:xfrm flipH="1">
            <a:off x="7297020" y="3174889"/>
            <a:ext cx="525989" cy="8805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50" name="TextBox 49"/>
          <p:cNvSpPr txBox="1"/>
          <p:nvPr/>
        </p:nvSpPr>
        <p:spPr>
          <a:xfrm>
            <a:off x="7602880" y="3344923"/>
            <a:ext cx="1541120" cy="646331"/>
          </a:xfrm>
          <a:prstGeom prst="rect">
            <a:avLst/>
          </a:prstGeom>
          <a:noFill/>
          <a:ln>
            <a:solidFill>
              <a:schemeClr val="bg1">
                <a:lumMod val="85000"/>
              </a:schemeClr>
            </a:solidFill>
          </a:ln>
        </p:spPr>
        <p:txBody>
          <a:bodyPr wrap="square" rtlCol="0">
            <a:spAutoFit/>
          </a:bodyPr>
          <a:lstStyle/>
          <a:p>
            <a:r>
              <a:rPr lang="en-US" dirty="0" smtClean="0"/>
              <a:t>Send 1 BTC to Alice address</a:t>
            </a:r>
            <a:endParaRPr lang="en-US" dirty="0"/>
          </a:p>
        </p:txBody>
      </p:sp>
      <p:sp>
        <p:nvSpPr>
          <p:cNvPr id="51" name="TextBox 50"/>
          <p:cNvSpPr txBox="1"/>
          <p:nvPr/>
        </p:nvSpPr>
        <p:spPr>
          <a:xfrm>
            <a:off x="5706484" y="2765224"/>
            <a:ext cx="1505148" cy="369332"/>
          </a:xfrm>
          <a:prstGeom prst="rect">
            <a:avLst/>
          </a:prstGeom>
          <a:noFill/>
          <a:ln>
            <a:solidFill>
              <a:schemeClr val="bg1">
                <a:lumMod val="85000"/>
              </a:schemeClr>
            </a:solidFill>
          </a:ln>
        </p:spPr>
        <p:txBody>
          <a:bodyPr wrap="square" rtlCol="0">
            <a:spAutoFit/>
          </a:bodyPr>
          <a:lstStyle/>
          <a:p>
            <a:r>
              <a:rPr lang="en-US" dirty="0" smtClean="0"/>
              <a:t>Send 50 ETH</a:t>
            </a:r>
            <a:endParaRPr lang="en-US" dirty="0"/>
          </a:p>
        </p:txBody>
      </p:sp>
      <p:cxnSp>
        <p:nvCxnSpPr>
          <p:cNvPr id="53" name="Straight Arrow Connector 52"/>
          <p:cNvCxnSpPr>
            <a:stCxn id="6" idx="5"/>
          </p:cNvCxnSpPr>
          <p:nvPr/>
        </p:nvCxnSpPr>
        <p:spPr>
          <a:xfrm>
            <a:off x="5542212" y="2191751"/>
            <a:ext cx="1637197" cy="9060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4577053" y="2337687"/>
            <a:ext cx="0" cy="89611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pic>
        <p:nvPicPr>
          <p:cNvPr id="3" name="Picture 2" descr="checked-checkbox-5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5695" y="2457693"/>
            <a:ext cx="467999" cy="467999"/>
          </a:xfrm>
          <a:prstGeom prst="rect">
            <a:avLst/>
          </a:prstGeom>
        </p:spPr>
      </p:pic>
      <p:sp>
        <p:nvSpPr>
          <p:cNvPr id="12" name="Slide Number Placeholder 11"/>
          <p:cNvSpPr>
            <a:spLocks noGrp="1"/>
          </p:cNvSpPr>
          <p:nvPr>
            <p:ph type="sldNum" sz="quarter" idx="12"/>
          </p:nvPr>
        </p:nvSpPr>
        <p:spPr/>
        <p:txBody>
          <a:bodyPr/>
          <a:lstStyle/>
          <a:p>
            <a:fld id="{C44D6E56-4DDB-5448-B544-C1B1DCC2E384}" type="slidenum">
              <a:rPr lang="en-US" smtClean="0"/>
              <a:t>47</a:t>
            </a:fld>
            <a:endParaRPr lang="en-US"/>
          </a:p>
        </p:txBody>
      </p:sp>
    </p:spTree>
    <p:extLst>
      <p:ext uri="{BB962C8B-B14F-4D97-AF65-F5344CB8AC3E}">
        <p14:creationId xmlns:p14="http://schemas.microsoft.com/office/powerpoint/2010/main" val="1358450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0" grpId="0" animBg="1"/>
      <p:bldP spid="31" grpId="0" animBg="1"/>
      <p:bldP spid="50" grpId="0" animBg="1"/>
      <p:bldP spid="5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285750" indent="-285750"/>
            <a:r>
              <a:rPr lang="en-US" dirty="0" err="1" smtClean="0"/>
              <a:t>BTCRelay</a:t>
            </a:r>
            <a:r>
              <a:rPr lang="en-US" dirty="0" smtClean="0"/>
              <a:t> </a:t>
            </a:r>
            <a:r>
              <a:rPr lang="en-US" dirty="0" smtClean="0"/>
              <a:t>Application: </a:t>
            </a:r>
            <a:r>
              <a:rPr lang="en-US" dirty="0"/>
              <a:t>Contracts can </a:t>
            </a:r>
            <a:r>
              <a:rPr lang="en-US" dirty="0" smtClean="0"/>
              <a:t>read </a:t>
            </a:r>
            <a:r>
              <a:rPr lang="en-US" dirty="0"/>
              <a:t>information of Bitcoin blockchain</a:t>
            </a:r>
          </a:p>
        </p:txBody>
      </p:sp>
      <p:pic>
        <p:nvPicPr>
          <p:cNvPr id="4" name="Picture 3" descr="Screen Shot 2017-01-11 at 17.07.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0328" y="1417977"/>
            <a:ext cx="4346472" cy="2074682"/>
          </a:xfrm>
          <a:prstGeom prst="rect">
            <a:avLst/>
          </a:prstGeom>
        </p:spPr>
      </p:pic>
      <p:sp>
        <p:nvSpPr>
          <p:cNvPr id="12" name="Rectangle 11"/>
          <p:cNvSpPr/>
          <p:nvPr/>
        </p:nvSpPr>
        <p:spPr>
          <a:xfrm>
            <a:off x="205734" y="1290677"/>
            <a:ext cx="4282969" cy="830997"/>
          </a:xfrm>
          <a:prstGeom prst="rect">
            <a:avLst/>
          </a:prstGeom>
        </p:spPr>
        <p:txBody>
          <a:bodyPr wrap="square">
            <a:spAutoFit/>
          </a:bodyPr>
          <a:lstStyle/>
          <a:p>
            <a:r>
              <a:rPr lang="en-US" sz="2400" dirty="0" smtClean="0"/>
              <a:t>E.g</a:t>
            </a:r>
            <a:r>
              <a:rPr lang="en-US" sz="2400" dirty="0"/>
              <a:t>. betting on the </a:t>
            </a:r>
            <a:r>
              <a:rPr lang="en-US" sz="2400" dirty="0" smtClean="0"/>
              <a:t>outcomes </a:t>
            </a:r>
            <a:r>
              <a:rPr lang="en-US" sz="2400" dirty="0"/>
              <a:t>of </a:t>
            </a:r>
            <a:r>
              <a:rPr lang="en-US" sz="2400" dirty="0" smtClean="0"/>
              <a:t>events on Bitcoin blockchain</a:t>
            </a:r>
            <a:endParaRPr lang="en-US" sz="2400" dirty="0"/>
          </a:p>
        </p:txBody>
      </p:sp>
      <p:sp>
        <p:nvSpPr>
          <p:cNvPr id="5" name="Slide Number Placeholder 4"/>
          <p:cNvSpPr>
            <a:spLocks noGrp="1"/>
          </p:cNvSpPr>
          <p:nvPr>
            <p:ph type="sldNum" sz="quarter" idx="12"/>
          </p:nvPr>
        </p:nvSpPr>
        <p:spPr/>
        <p:txBody>
          <a:bodyPr/>
          <a:lstStyle/>
          <a:p>
            <a:fld id="{C44D6E56-4DDB-5448-B544-C1B1DCC2E384}" type="slidenum">
              <a:rPr lang="en-US" smtClean="0"/>
              <a:t>48</a:t>
            </a:fld>
            <a:endParaRPr lang="en-US"/>
          </a:p>
        </p:txBody>
      </p:sp>
    </p:spTree>
    <p:extLst>
      <p:ext uri="{BB962C8B-B14F-4D97-AF65-F5344CB8AC3E}">
        <p14:creationId xmlns:p14="http://schemas.microsoft.com/office/powerpoint/2010/main" val="194511103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Work-in-progress Relays</a:t>
            </a:r>
            <a:endParaRPr lang="en-US" dirty="0"/>
          </a:p>
        </p:txBody>
      </p:sp>
      <p:sp>
        <p:nvSpPr>
          <p:cNvPr id="3" name="Content Placeholder 2"/>
          <p:cNvSpPr>
            <a:spLocks noGrp="1"/>
          </p:cNvSpPr>
          <p:nvPr>
            <p:ph idx="1"/>
          </p:nvPr>
        </p:nvSpPr>
        <p:spPr/>
        <p:txBody>
          <a:bodyPr/>
          <a:lstStyle/>
          <a:p>
            <a:r>
              <a:rPr lang="en-US" dirty="0" smtClean="0"/>
              <a:t>Project Alchemy</a:t>
            </a:r>
          </a:p>
          <a:p>
            <a:pPr lvl="1"/>
            <a:r>
              <a:rPr lang="en-US" dirty="0" err="1" smtClean="0"/>
              <a:t>Zcash</a:t>
            </a:r>
            <a:r>
              <a:rPr lang="en-US" dirty="0" smtClean="0"/>
              <a:t> relay</a:t>
            </a:r>
          </a:p>
          <a:p>
            <a:r>
              <a:rPr lang="en-US" dirty="0" err="1" smtClean="0"/>
              <a:t>Dogecoin</a:t>
            </a:r>
            <a:r>
              <a:rPr lang="en-US" dirty="0" smtClean="0"/>
              <a:t>/ </a:t>
            </a:r>
            <a:r>
              <a:rPr lang="en-US" dirty="0" err="1" smtClean="0"/>
              <a:t>Litecoin</a:t>
            </a:r>
            <a:r>
              <a:rPr lang="en-US" dirty="0" smtClean="0"/>
              <a:t> Relay</a:t>
            </a:r>
          </a:p>
          <a:p>
            <a:pPr lvl="1"/>
            <a:r>
              <a:rPr lang="en-US" dirty="0" smtClean="0">
                <a:hlinkClick r:id="rId2"/>
              </a:rPr>
              <a:t>Dogecoin light client on Ethereum</a:t>
            </a:r>
            <a:r>
              <a:rPr lang="en-US" dirty="0" smtClean="0"/>
              <a:t> by Vitalik</a:t>
            </a:r>
          </a:p>
          <a:p>
            <a:pPr lvl="1"/>
            <a:r>
              <a:rPr lang="en-US" dirty="0" smtClean="0">
                <a:hlinkClick r:id="rId3"/>
              </a:rPr>
              <a:t>Interactive verification for </a:t>
            </a:r>
            <a:r>
              <a:rPr lang="en-US" dirty="0">
                <a:hlinkClick r:id="rId3"/>
              </a:rPr>
              <a:t>S</a:t>
            </a:r>
            <a:r>
              <a:rPr lang="en-US" dirty="0" smtClean="0">
                <a:hlinkClick r:id="rId3"/>
              </a:rPr>
              <a:t>crypt pow</a:t>
            </a:r>
            <a:r>
              <a:rPr lang="en-US" dirty="0" smtClean="0"/>
              <a:t> by Christian</a:t>
            </a:r>
          </a:p>
        </p:txBody>
      </p:sp>
      <p:sp>
        <p:nvSpPr>
          <p:cNvPr id="4" name="Slide Number Placeholder 3"/>
          <p:cNvSpPr>
            <a:spLocks noGrp="1"/>
          </p:cNvSpPr>
          <p:nvPr>
            <p:ph type="sldNum" sz="quarter" idx="12"/>
          </p:nvPr>
        </p:nvSpPr>
        <p:spPr/>
        <p:txBody>
          <a:bodyPr/>
          <a:lstStyle/>
          <a:p>
            <a:fld id="{C44D6E56-4DDB-5448-B544-C1B1DCC2E384}" type="slidenum">
              <a:rPr lang="en-US" smtClean="0"/>
              <a:t>49</a:t>
            </a:fld>
            <a:endParaRPr lang="en-US"/>
          </a:p>
        </p:txBody>
      </p:sp>
      <p:sp>
        <p:nvSpPr>
          <p:cNvPr id="5" name="TextBox 4"/>
          <p:cNvSpPr txBox="1"/>
          <p:nvPr/>
        </p:nvSpPr>
        <p:spPr>
          <a:xfrm>
            <a:off x="1799771" y="3500238"/>
            <a:ext cx="5251248" cy="707886"/>
          </a:xfrm>
          <a:prstGeom prst="rect">
            <a:avLst/>
          </a:prstGeom>
          <a:solidFill>
            <a:schemeClr val="bg1">
              <a:lumMod val="85000"/>
            </a:schemeClr>
          </a:solidFill>
        </p:spPr>
        <p:txBody>
          <a:bodyPr wrap="square" rtlCol="0">
            <a:spAutoFit/>
          </a:bodyPr>
          <a:lstStyle/>
          <a:p>
            <a:r>
              <a:rPr lang="en-US" sz="2000" dirty="0" smtClean="0"/>
              <a:t>Question: can we build a decentralized exchange between cryptocurrencies using all the relays?</a:t>
            </a:r>
            <a:endParaRPr lang="en-US" sz="2000" dirty="0"/>
          </a:p>
        </p:txBody>
      </p:sp>
    </p:spTree>
    <p:extLst>
      <p:ext uri="{BB962C8B-B14F-4D97-AF65-F5344CB8AC3E}">
        <p14:creationId xmlns:p14="http://schemas.microsoft.com/office/powerpoint/2010/main" val="34485929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3" name="Title 2"/>
          <p:cNvSpPr>
            <a:spLocks noGrp="1"/>
          </p:cNvSpPr>
          <p:nvPr>
            <p:ph type="title"/>
          </p:nvPr>
        </p:nvSpPr>
        <p:spPr/>
        <p:txBody>
          <a:bodyPr/>
          <a:lstStyle/>
          <a:p>
            <a:endParaRPr lang="en-US" dirty="0"/>
          </a:p>
        </p:txBody>
      </p:sp>
      <p:sp>
        <p:nvSpPr>
          <p:cNvPr id="123" name="Shape 123"/>
          <p:cNvSpPr txBox="1">
            <a:spLocks noGrp="1"/>
          </p:cNvSpPr>
          <p:nvPr>
            <p:ph idx="1"/>
          </p:nvPr>
        </p:nvSpPr>
        <p:spPr>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dirty="0">
                <a:sym typeface="Ubuntu"/>
              </a:rPr>
              <a:t>A smart contract is a </a:t>
            </a:r>
            <a:r>
              <a:rPr lang="en" b="1" dirty="0">
                <a:sym typeface="Ubuntu"/>
              </a:rPr>
              <a:t>computer program </a:t>
            </a:r>
            <a:r>
              <a:rPr lang="en" dirty="0">
                <a:sym typeface="Ubuntu"/>
              </a:rPr>
              <a:t>executed in a secure environment that directly controls digital assets</a:t>
            </a:r>
          </a:p>
        </p:txBody>
      </p:sp>
      <p:sp>
        <p:nvSpPr>
          <p:cNvPr id="2" name="Slide Number Placeholder 1"/>
          <p:cNvSpPr>
            <a:spLocks noGrp="1"/>
          </p:cNvSpPr>
          <p:nvPr>
            <p:ph type="sldNum" sz="quarter" idx="12"/>
          </p:nvPr>
        </p:nvSpPr>
        <p:spPr/>
        <p:txBody>
          <a:bodyPr/>
          <a:lstStyle/>
          <a:p>
            <a:fld id="{C44D6E56-4DDB-5448-B544-C1B1DCC2E384}" type="slidenum">
              <a:rPr lang="en-US" smtClean="0"/>
              <a:t>5</a:t>
            </a:fld>
            <a:endParaRPr lang="en-US"/>
          </a:p>
        </p:txBody>
      </p:sp>
    </p:spTree>
    <p:extLst>
      <p:ext uri="{BB962C8B-B14F-4D97-AF65-F5344CB8AC3E}">
        <p14:creationId xmlns:p14="http://schemas.microsoft.com/office/powerpoint/2010/main" val="422144858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hlinkClick r:id="rId2" action="ppaction://hlinkfile"/>
              </a:rPr>
              <a:t>SmartPool</a:t>
            </a:r>
            <a:endParaRPr lang="en-US" dirty="0"/>
          </a:p>
        </p:txBody>
      </p:sp>
      <p:sp>
        <p:nvSpPr>
          <p:cNvPr id="3" name="Content Placeholder 2"/>
          <p:cNvSpPr>
            <a:spLocks noGrp="1"/>
          </p:cNvSpPr>
          <p:nvPr>
            <p:ph idx="1"/>
          </p:nvPr>
        </p:nvSpPr>
        <p:spPr>
          <a:xfrm>
            <a:off x="457200" y="1000322"/>
            <a:ext cx="5754056" cy="3594303"/>
          </a:xfrm>
        </p:spPr>
        <p:txBody>
          <a:bodyPr>
            <a:normAutofit/>
          </a:bodyPr>
          <a:lstStyle/>
          <a:p>
            <a:r>
              <a:rPr lang="en-US" sz="2400" dirty="0" smtClean="0"/>
              <a:t>Decentralized Mining Pools using Smart Contracts</a:t>
            </a:r>
          </a:p>
          <a:p>
            <a:r>
              <a:rPr lang="en-US" sz="2400" dirty="0" smtClean="0"/>
              <a:t>Problem: mining centralization</a:t>
            </a:r>
          </a:p>
          <a:p>
            <a:pPr lvl="1"/>
            <a:r>
              <a:rPr lang="en-US" sz="2000" dirty="0" smtClean="0"/>
              <a:t>Miners go to mining pools for stable and frequent rewards</a:t>
            </a:r>
          </a:p>
          <a:p>
            <a:pPr lvl="1"/>
            <a:r>
              <a:rPr lang="en-US" sz="2000" dirty="0" smtClean="0"/>
              <a:t>Decentralized platforms are secured by centralized </a:t>
            </a:r>
            <a:r>
              <a:rPr lang="en-US" sz="2000" dirty="0" smtClean="0"/>
              <a:t>entities</a:t>
            </a:r>
            <a:endParaRPr lang="en-US" sz="2000" dirty="0" smtClean="0"/>
          </a:p>
          <a:p>
            <a:pPr lvl="2"/>
            <a:r>
              <a:rPr lang="en-US" sz="2000" dirty="0" smtClean="0"/>
              <a:t>Transaction censorships</a:t>
            </a:r>
          </a:p>
          <a:p>
            <a:pPr lvl="2"/>
            <a:r>
              <a:rPr lang="en-US" sz="2000" dirty="0" smtClean="0"/>
              <a:t>Single point of failures</a:t>
            </a:r>
          </a:p>
        </p:txBody>
      </p:sp>
      <p:pic>
        <p:nvPicPr>
          <p:cNvPr id="4" name="Picture 3" descr="Screen Shot 2017-01-11 at 17.15.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1257" y="225712"/>
            <a:ext cx="2665559" cy="2390049"/>
          </a:xfrm>
          <a:prstGeom prst="rect">
            <a:avLst/>
          </a:prstGeom>
        </p:spPr>
      </p:pic>
      <p:pic>
        <p:nvPicPr>
          <p:cNvPr id="5" name="Picture 4" descr="Screen Shot 2017-01-11 at 17.16.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1932" y="2615761"/>
            <a:ext cx="3042068" cy="2452280"/>
          </a:xfrm>
          <a:prstGeom prst="rect">
            <a:avLst/>
          </a:prstGeom>
        </p:spPr>
      </p:pic>
      <p:sp>
        <p:nvSpPr>
          <p:cNvPr id="6" name="Slide Number Placeholder 5"/>
          <p:cNvSpPr>
            <a:spLocks noGrp="1"/>
          </p:cNvSpPr>
          <p:nvPr>
            <p:ph type="sldNum" sz="quarter" idx="12"/>
          </p:nvPr>
        </p:nvSpPr>
        <p:spPr/>
        <p:txBody>
          <a:bodyPr/>
          <a:lstStyle/>
          <a:p>
            <a:fld id="{C44D6E56-4DDB-5448-B544-C1B1DCC2E384}" type="slidenum">
              <a:rPr lang="en-US" smtClean="0"/>
              <a:t>50</a:t>
            </a:fld>
            <a:endParaRPr lang="en-US"/>
          </a:p>
        </p:txBody>
      </p:sp>
    </p:spTree>
    <p:extLst>
      <p:ext uri="{BB962C8B-B14F-4D97-AF65-F5344CB8AC3E}">
        <p14:creationId xmlns:p14="http://schemas.microsoft.com/office/powerpoint/2010/main" val="20744598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Pooled mining</a:t>
            </a:r>
            <a:endParaRPr lang="en-US" dirty="0"/>
          </a:p>
        </p:txBody>
      </p:sp>
      <p:sp>
        <p:nvSpPr>
          <p:cNvPr id="3" name="Content Placeholder 2"/>
          <p:cNvSpPr>
            <a:spLocks noGrp="1"/>
          </p:cNvSpPr>
          <p:nvPr>
            <p:ph idx="1"/>
          </p:nvPr>
        </p:nvSpPr>
        <p:spPr>
          <a:xfrm>
            <a:off x="457200" y="1000322"/>
            <a:ext cx="8457336" cy="3594303"/>
          </a:xfrm>
        </p:spPr>
        <p:txBody>
          <a:bodyPr>
            <a:normAutofit/>
          </a:bodyPr>
          <a:lstStyle/>
          <a:p>
            <a:r>
              <a:rPr lang="en-US" dirty="0" smtClean="0"/>
              <a:t>Pools track miners’ contribution by using shares</a:t>
            </a:r>
          </a:p>
          <a:p>
            <a:pPr lvl="1"/>
            <a:r>
              <a:rPr lang="en-US" dirty="0" smtClean="0"/>
              <a:t>A share is similar to a block, but required less work </a:t>
            </a:r>
            <a:r>
              <a:rPr lang="en-US" dirty="0" smtClean="0"/>
              <a:t>to find </a:t>
            </a:r>
            <a:endParaRPr lang="en-US" dirty="0" smtClean="0"/>
          </a:p>
          <a:p>
            <a:pPr lvl="2"/>
            <a:endParaRPr lang="en-US" baseline="30000" dirty="0" smtClean="0"/>
          </a:p>
        </p:txBody>
      </p:sp>
      <p:pic>
        <p:nvPicPr>
          <p:cNvPr id="4" name="Picture 3"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7760" y="3363403"/>
            <a:ext cx="758988" cy="569241"/>
          </a:xfrm>
          <a:prstGeom prst="rect">
            <a:avLst/>
          </a:prstGeom>
        </p:spPr>
      </p:pic>
      <p:cxnSp>
        <p:nvCxnSpPr>
          <p:cNvPr id="6" name="Straight Arrow Connector 5"/>
          <p:cNvCxnSpPr>
            <a:stCxn id="4" idx="0"/>
            <a:endCxn id="31" idx="2"/>
          </p:cNvCxnSpPr>
          <p:nvPr/>
        </p:nvCxnSpPr>
        <p:spPr>
          <a:xfrm flipV="1">
            <a:off x="4997254" y="2756254"/>
            <a:ext cx="0" cy="6071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pic>
        <p:nvPicPr>
          <p:cNvPr id="7" name="Picture 6"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1235" y="3446894"/>
            <a:ext cx="758988" cy="569241"/>
          </a:xfrm>
          <a:prstGeom prst="rect">
            <a:avLst/>
          </a:prstGeom>
        </p:spPr>
      </p:pic>
      <p:pic>
        <p:nvPicPr>
          <p:cNvPr id="9" name="Picture 8"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045" y="3313917"/>
            <a:ext cx="758988" cy="569241"/>
          </a:xfrm>
          <a:prstGeom prst="rect">
            <a:avLst/>
          </a:prstGeom>
        </p:spPr>
      </p:pic>
      <p:pic>
        <p:nvPicPr>
          <p:cNvPr id="10" name="Picture 9"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7621" y="3363403"/>
            <a:ext cx="758988" cy="569241"/>
          </a:xfrm>
          <a:prstGeom prst="rect">
            <a:avLst/>
          </a:prstGeom>
        </p:spPr>
      </p:pic>
      <p:cxnSp>
        <p:nvCxnSpPr>
          <p:cNvPr id="11" name="Straight Arrow Connector 10"/>
          <p:cNvCxnSpPr>
            <a:stCxn id="9" idx="0"/>
            <a:endCxn id="31" idx="3"/>
          </p:cNvCxnSpPr>
          <p:nvPr/>
        </p:nvCxnSpPr>
        <p:spPr>
          <a:xfrm flipH="1" flipV="1">
            <a:off x="6587788" y="2479587"/>
            <a:ext cx="1439751" cy="83433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2" name="Straight Arrow Connector 11"/>
          <p:cNvCxnSpPr>
            <a:stCxn id="7" idx="0"/>
            <a:endCxn id="31" idx="2"/>
          </p:cNvCxnSpPr>
          <p:nvPr/>
        </p:nvCxnSpPr>
        <p:spPr>
          <a:xfrm flipH="1" flipV="1">
            <a:off x="4997256" y="2756254"/>
            <a:ext cx="1463475" cy="69064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3" name="Straight Arrow Connector 12"/>
          <p:cNvCxnSpPr>
            <a:stCxn id="10" idx="0"/>
            <a:endCxn id="31" idx="2"/>
          </p:cNvCxnSpPr>
          <p:nvPr/>
        </p:nvCxnSpPr>
        <p:spPr>
          <a:xfrm flipV="1">
            <a:off x="3547117" y="2756254"/>
            <a:ext cx="1450139" cy="607149"/>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endCxn id="42" idx="2"/>
          </p:cNvCxnSpPr>
          <p:nvPr/>
        </p:nvCxnSpPr>
        <p:spPr>
          <a:xfrm flipV="1">
            <a:off x="836696" y="3932644"/>
            <a:ext cx="1117657" cy="589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endCxn id="42" idx="2"/>
          </p:cNvCxnSpPr>
          <p:nvPr/>
        </p:nvCxnSpPr>
        <p:spPr>
          <a:xfrm flipV="1">
            <a:off x="1954351" y="3932644"/>
            <a:ext cx="0" cy="589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6" name="Straight Arrow Connector 25"/>
          <p:cNvCxnSpPr>
            <a:endCxn id="42" idx="2"/>
          </p:cNvCxnSpPr>
          <p:nvPr/>
        </p:nvCxnSpPr>
        <p:spPr>
          <a:xfrm flipH="1" flipV="1">
            <a:off x="1954353" y="3932644"/>
            <a:ext cx="1018015" cy="58977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42" idx="0"/>
            <a:endCxn id="31" idx="1"/>
          </p:cNvCxnSpPr>
          <p:nvPr/>
        </p:nvCxnSpPr>
        <p:spPr>
          <a:xfrm flipV="1">
            <a:off x="1954353" y="2479587"/>
            <a:ext cx="1452369" cy="83433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1" name="Rectangle 30"/>
          <p:cNvSpPr/>
          <p:nvPr/>
        </p:nvSpPr>
        <p:spPr>
          <a:xfrm>
            <a:off x="3406720" y="2202919"/>
            <a:ext cx="3181068" cy="553335"/>
          </a:xfrm>
          <a:prstGeom prst="rect">
            <a:avLst/>
          </a:prstGeom>
          <a:solidFill>
            <a:srgbClr val="FFC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Bitcoin Network</a:t>
            </a:r>
            <a:endParaRPr lang="en-US" dirty="0">
              <a:solidFill>
                <a:srgbClr val="000000"/>
              </a:solidFill>
            </a:endParaRPr>
          </a:p>
        </p:txBody>
      </p:sp>
      <p:pic>
        <p:nvPicPr>
          <p:cNvPr id="42" name="Picture 41" descr="bo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2381" y="3313917"/>
            <a:ext cx="723943" cy="618726"/>
          </a:xfrm>
          <a:prstGeom prst="rect">
            <a:avLst/>
          </a:prstGeom>
        </p:spPr>
      </p:pic>
      <p:sp>
        <p:nvSpPr>
          <p:cNvPr id="64" name="TextBox 63"/>
          <p:cNvSpPr txBox="1"/>
          <p:nvPr/>
        </p:nvSpPr>
        <p:spPr>
          <a:xfrm>
            <a:off x="6587790" y="2944585"/>
            <a:ext cx="884713" cy="369332"/>
          </a:xfrm>
          <a:prstGeom prst="rect">
            <a:avLst/>
          </a:prstGeom>
          <a:noFill/>
        </p:spPr>
        <p:txBody>
          <a:bodyPr wrap="square" rtlCol="0">
            <a:spAutoFit/>
          </a:bodyPr>
          <a:lstStyle/>
          <a:p>
            <a:r>
              <a:rPr lang="en-US" dirty="0" smtClean="0"/>
              <a:t>Block</a:t>
            </a:r>
            <a:endParaRPr lang="en-US" dirty="0"/>
          </a:p>
        </p:txBody>
      </p:sp>
      <p:sp>
        <p:nvSpPr>
          <p:cNvPr id="65" name="TextBox 64"/>
          <p:cNvSpPr txBox="1"/>
          <p:nvPr/>
        </p:nvSpPr>
        <p:spPr>
          <a:xfrm>
            <a:off x="4997256" y="2994070"/>
            <a:ext cx="884713" cy="369332"/>
          </a:xfrm>
          <a:prstGeom prst="rect">
            <a:avLst/>
          </a:prstGeom>
          <a:noFill/>
        </p:spPr>
        <p:txBody>
          <a:bodyPr wrap="square" rtlCol="0">
            <a:spAutoFit/>
          </a:bodyPr>
          <a:lstStyle/>
          <a:p>
            <a:r>
              <a:rPr lang="en-US" dirty="0" smtClean="0"/>
              <a:t>Block</a:t>
            </a:r>
            <a:endParaRPr lang="en-US" dirty="0"/>
          </a:p>
        </p:txBody>
      </p:sp>
      <p:sp>
        <p:nvSpPr>
          <p:cNvPr id="66" name="TextBox 65"/>
          <p:cNvSpPr txBox="1"/>
          <p:nvPr/>
        </p:nvSpPr>
        <p:spPr>
          <a:xfrm>
            <a:off x="331477" y="3932643"/>
            <a:ext cx="884713" cy="369332"/>
          </a:xfrm>
          <a:prstGeom prst="rect">
            <a:avLst/>
          </a:prstGeom>
          <a:noFill/>
        </p:spPr>
        <p:txBody>
          <a:bodyPr wrap="square" rtlCol="0">
            <a:spAutoFit/>
          </a:bodyPr>
          <a:lstStyle/>
          <a:p>
            <a:r>
              <a:rPr lang="en-US" dirty="0" smtClean="0"/>
              <a:t>Shares</a:t>
            </a:r>
            <a:endParaRPr lang="en-US" dirty="0"/>
          </a:p>
        </p:txBody>
      </p:sp>
      <p:sp>
        <p:nvSpPr>
          <p:cNvPr id="68" name="TextBox 67"/>
          <p:cNvSpPr txBox="1"/>
          <p:nvPr/>
        </p:nvSpPr>
        <p:spPr>
          <a:xfrm>
            <a:off x="1511996" y="2607560"/>
            <a:ext cx="884713" cy="369332"/>
          </a:xfrm>
          <a:prstGeom prst="rect">
            <a:avLst/>
          </a:prstGeom>
          <a:noFill/>
        </p:spPr>
        <p:txBody>
          <a:bodyPr wrap="square" rtlCol="0">
            <a:spAutoFit/>
          </a:bodyPr>
          <a:lstStyle/>
          <a:p>
            <a:r>
              <a:rPr lang="en-US" dirty="0" smtClean="0"/>
              <a:t>Block</a:t>
            </a:r>
            <a:endParaRPr lang="en-US" dirty="0"/>
          </a:p>
        </p:txBody>
      </p:sp>
      <p:pic>
        <p:nvPicPr>
          <p:cNvPr id="78" name="Picture 77" descr="use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2" y="4522422"/>
            <a:ext cx="758847" cy="569135"/>
          </a:xfrm>
          <a:prstGeom prst="rect">
            <a:avLst/>
          </a:prstGeom>
        </p:spPr>
      </p:pic>
      <p:pic>
        <p:nvPicPr>
          <p:cNvPr id="81" name="Picture 80" descr="use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2381" y="4522422"/>
            <a:ext cx="758847" cy="569135"/>
          </a:xfrm>
          <a:prstGeom prst="rect">
            <a:avLst/>
          </a:prstGeom>
        </p:spPr>
      </p:pic>
      <p:pic>
        <p:nvPicPr>
          <p:cNvPr id="82" name="Picture 81" descr="user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47875" y="4542654"/>
            <a:ext cx="758847" cy="569135"/>
          </a:xfrm>
          <a:prstGeom prst="rect">
            <a:avLst/>
          </a:prstGeom>
        </p:spPr>
      </p:pic>
      <p:sp>
        <p:nvSpPr>
          <p:cNvPr id="83" name="Slide Number Placeholder 82"/>
          <p:cNvSpPr>
            <a:spLocks noGrp="1"/>
          </p:cNvSpPr>
          <p:nvPr>
            <p:ph type="sldNum" sz="quarter" idx="12"/>
          </p:nvPr>
        </p:nvSpPr>
        <p:spPr/>
        <p:txBody>
          <a:bodyPr/>
          <a:lstStyle/>
          <a:p>
            <a:fld id="{C44D6E56-4DDB-5448-B544-C1B1DCC2E384}" type="slidenum">
              <a:rPr lang="en-US" smtClean="0"/>
              <a:t>51</a:t>
            </a:fld>
            <a:endParaRPr lang="en-US"/>
          </a:p>
        </p:txBody>
      </p:sp>
      <p:sp>
        <p:nvSpPr>
          <p:cNvPr id="27" name="TextBox 26"/>
          <p:cNvSpPr txBox="1"/>
          <p:nvPr/>
        </p:nvSpPr>
        <p:spPr>
          <a:xfrm>
            <a:off x="188601" y="3407076"/>
            <a:ext cx="1559101" cy="369332"/>
          </a:xfrm>
          <a:prstGeom prst="rect">
            <a:avLst/>
          </a:prstGeom>
          <a:noFill/>
          <a:ln>
            <a:solidFill>
              <a:srgbClr val="215968"/>
            </a:solidFill>
          </a:ln>
        </p:spPr>
        <p:txBody>
          <a:bodyPr wrap="square" rtlCol="0">
            <a:spAutoFit/>
          </a:bodyPr>
          <a:lstStyle/>
          <a:p>
            <a:r>
              <a:rPr lang="en-US" dirty="0" smtClean="0"/>
              <a:t>Pool operator</a:t>
            </a:r>
            <a:endParaRPr lang="en-US" dirty="0"/>
          </a:p>
        </p:txBody>
      </p:sp>
    </p:spTree>
    <p:extLst>
      <p:ext uri="{BB962C8B-B14F-4D97-AF65-F5344CB8AC3E}">
        <p14:creationId xmlns:p14="http://schemas.microsoft.com/office/powerpoint/2010/main" val="19034481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8" grpId="0"/>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P2Pool: decentralized mining pool</a:t>
            </a:r>
            <a:endParaRPr lang="en-US" dirty="0"/>
          </a:p>
        </p:txBody>
      </p:sp>
      <p:sp>
        <p:nvSpPr>
          <p:cNvPr id="3" name="Content Placeholder 2"/>
          <p:cNvSpPr>
            <a:spLocks noGrp="1"/>
          </p:cNvSpPr>
          <p:nvPr>
            <p:ph idx="1"/>
          </p:nvPr>
        </p:nvSpPr>
        <p:spPr>
          <a:xfrm>
            <a:off x="193168" y="1000322"/>
            <a:ext cx="5749690" cy="3594303"/>
          </a:xfrm>
        </p:spPr>
        <p:txBody>
          <a:bodyPr>
            <a:normAutofit fontScale="85000" lnSpcReduction="20000"/>
          </a:bodyPr>
          <a:lstStyle/>
          <a:p>
            <a:r>
              <a:rPr lang="en-US" dirty="0" smtClean="0"/>
              <a:t>Miners maintain the pool’s contributions by themselves</a:t>
            </a:r>
          </a:p>
          <a:p>
            <a:pPr lvl="1"/>
            <a:r>
              <a:rPr lang="en-US" dirty="0" smtClean="0"/>
              <a:t>Maintain a share-chain within the pool (just like the blockchain)</a:t>
            </a:r>
          </a:p>
          <a:p>
            <a:pPr lvl="1"/>
            <a:r>
              <a:rPr lang="en-US" dirty="0" smtClean="0"/>
              <a:t>Pay miners in proportional to their contributions</a:t>
            </a:r>
          </a:p>
          <a:p>
            <a:pPr lvl="2"/>
            <a:r>
              <a:rPr lang="en-US" dirty="0" smtClean="0"/>
              <a:t>Done in the </a:t>
            </a:r>
            <a:r>
              <a:rPr lang="en-US" dirty="0" err="1" smtClean="0"/>
              <a:t>coinbase</a:t>
            </a:r>
            <a:r>
              <a:rPr lang="en-US" dirty="0" smtClean="0"/>
              <a:t> transaction</a:t>
            </a:r>
          </a:p>
          <a:p>
            <a:r>
              <a:rPr lang="en-US" dirty="0" smtClean="0"/>
              <a:t>When a miner finds a share</a:t>
            </a:r>
          </a:p>
          <a:p>
            <a:pPr lvl="1"/>
            <a:r>
              <a:rPr lang="en-US" dirty="0" smtClean="0"/>
              <a:t>Broadcast to all miners</a:t>
            </a:r>
          </a:p>
          <a:p>
            <a:pPr lvl="1"/>
            <a:r>
              <a:rPr lang="en-US" dirty="0" smtClean="0"/>
              <a:t>Check if the </a:t>
            </a:r>
            <a:r>
              <a:rPr lang="en-US" dirty="0" err="1" smtClean="0"/>
              <a:t>coinbase</a:t>
            </a:r>
            <a:r>
              <a:rPr lang="en-US" dirty="0" smtClean="0"/>
              <a:t> </a:t>
            </a:r>
            <a:r>
              <a:rPr lang="en-US" dirty="0" err="1" smtClean="0"/>
              <a:t>tx</a:t>
            </a:r>
            <a:r>
              <a:rPr lang="en-US" dirty="0" smtClean="0"/>
              <a:t> is correct and extend the share-chain</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52</a:t>
            </a:fld>
            <a:endParaRPr lang="en-US"/>
          </a:p>
        </p:txBody>
      </p:sp>
      <p:cxnSp>
        <p:nvCxnSpPr>
          <p:cNvPr id="13" name="Straight Arrow Connector 12"/>
          <p:cNvCxnSpPr/>
          <p:nvPr/>
        </p:nvCxnSpPr>
        <p:spPr>
          <a:xfrm>
            <a:off x="6726912" y="3522495"/>
            <a:ext cx="442357" cy="6320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V="1">
            <a:off x="7928255" y="3523715"/>
            <a:ext cx="379494" cy="6308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flipH="1" flipV="1">
            <a:off x="7106406" y="3237874"/>
            <a:ext cx="821851" cy="1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20" idx="0"/>
            <a:endCxn id="17" idx="2"/>
          </p:cNvCxnSpPr>
          <p:nvPr/>
        </p:nvCxnSpPr>
        <p:spPr>
          <a:xfrm flipV="1">
            <a:off x="7402841" y="1835794"/>
            <a:ext cx="9842" cy="740103"/>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7" name="Rectangle 16"/>
          <p:cNvSpPr/>
          <p:nvPr/>
        </p:nvSpPr>
        <p:spPr>
          <a:xfrm>
            <a:off x="5822149" y="1282459"/>
            <a:ext cx="3181068" cy="553335"/>
          </a:xfrm>
          <a:prstGeom prst="rect">
            <a:avLst/>
          </a:prstGeom>
          <a:solidFill>
            <a:srgbClr val="FFC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Bitcoin Network</a:t>
            </a:r>
            <a:endParaRPr lang="en-US" dirty="0">
              <a:solidFill>
                <a:srgbClr val="000000"/>
              </a:solidFill>
            </a:endParaRPr>
          </a:p>
        </p:txBody>
      </p:sp>
      <p:sp>
        <p:nvSpPr>
          <p:cNvPr id="18" name="TextBox 17"/>
          <p:cNvSpPr txBox="1"/>
          <p:nvPr/>
        </p:nvSpPr>
        <p:spPr>
          <a:xfrm>
            <a:off x="7118975" y="3339048"/>
            <a:ext cx="884713" cy="369332"/>
          </a:xfrm>
          <a:prstGeom prst="rect">
            <a:avLst/>
          </a:prstGeom>
          <a:noFill/>
        </p:spPr>
        <p:txBody>
          <a:bodyPr wrap="square" rtlCol="0">
            <a:spAutoFit/>
          </a:bodyPr>
          <a:lstStyle/>
          <a:p>
            <a:r>
              <a:rPr lang="en-US" dirty="0" smtClean="0"/>
              <a:t>Shares</a:t>
            </a:r>
            <a:endParaRPr lang="en-US" dirty="0"/>
          </a:p>
        </p:txBody>
      </p:sp>
      <p:sp>
        <p:nvSpPr>
          <p:cNvPr id="19" name="TextBox 18"/>
          <p:cNvSpPr txBox="1"/>
          <p:nvPr/>
        </p:nvSpPr>
        <p:spPr>
          <a:xfrm>
            <a:off x="6410422" y="1961247"/>
            <a:ext cx="884713" cy="369332"/>
          </a:xfrm>
          <a:prstGeom prst="rect">
            <a:avLst/>
          </a:prstGeom>
          <a:noFill/>
        </p:spPr>
        <p:txBody>
          <a:bodyPr wrap="square" rtlCol="0">
            <a:spAutoFit/>
          </a:bodyPr>
          <a:lstStyle/>
          <a:p>
            <a:r>
              <a:rPr lang="en-US" dirty="0" smtClean="0"/>
              <a:t>Block</a:t>
            </a:r>
            <a:endParaRPr lang="en-US" dirty="0"/>
          </a:p>
        </p:txBody>
      </p:sp>
      <p:sp>
        <p:nvSpPr>
          <p:cNvPr id="20" name="Oval 19"/>
          <p:cNvSpPr/>
          <p:nvPr/>
        </p:nvSpPr>
        <p:spPr>
          <a:xfrm>
            <a:off x="5942857" y="2575897"/>
            <a:ext cx="2919967" cy="193880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0422" y="2940784"/>
            <a:ext cx="758847" cy="569135"/>
          </a:xfrm>
          <a:prstGeom prst="rect">
            <a:avLst/>
          </a:prstGeom>
        </p:spPr>
      </p:pic>
      <p:pic>
        <p:nvPicPr>
          <p:cNvPr id="22" name="Picture 21"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8327" y="2940784"/>
            <a:ext cx="758847" cy="569135"/>
          </a:xfrm>
          <a:prstGeom prst="rect">
            <a:avLst/>
          </a:prstGeom>
        </p:spPr>
      </p:pic>
      <p:pic>
        <p:nvPicPr>
          <p:cNvPr id="23" name="Picture 22"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8975" y="3869972"/>
            <a:ext cx="758847" cy="569135"/>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752608831"/>
              </p:ext>
            </p:extLst>
          </p:nvPr>
        </p:nvGraphicFramePr>
        <p:xfrm>
          <a:off x="5674469" y="4594860"/>
          <a:ext cx="2253786" cy="365760"/>
        </p:xfrm>
        <a:graphic>
          <a:graphicData uri="http://schemas.openxmlformats.org/drawingml/2006/table">
            <a:tbl>
              <a:tblPr firstRow="1" bandRow="1">
                <a:tableStyleId>{5C22544A-7EE6-4342-B048-85BDC9FD1C3A}</a:tableStyleId>
              </a:tblPr>
              <a:tblGrid>
                <a:gridCol w="375631"/>
                <a:gridCol w="375631"/>
                <a:gridCol w="375631"/>
                <a:gridCol w="375631"/>
                <a:gridCol w="375631"/>
                <a:gridCol w="375631"/>
              </a:tblGrid>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13574083"/>
              </p:ext>
            </p:extLst>
          </p:nvPr>
        </p:nvGraphicFramePr>
        <p:xfrm>
          <a:off x="7940823" y="4594860"/>
          <a:ext cx="375631" cy="365760"/>
        </p:xfrm>
        <a:graphic>
          <a:graphicData uri="http://schemas.openxmlformats.org/drawingml/2006/table">
            <a:tbl>
              <a:tblPr firstRow="1" bandRow="1">
                <a:tableStyleId>{5C22544A-7EE6-4342-B048-85BDC9FD1C3A}</a:tableStyleId>
              </a:tblPr>
              <a:tblGrid>
                <a:gridCol w="375631"/>
              </a:tblGrid>
              <a:tr h="0">
                <a:tc>
                  <a:txBody>
                    <a:bodyPr/>
                    <a:lstStyle/>
                    <a:p>
                      <a:endParaRPr lang="en-US" sz="1800" dirty="0"/>
                    </a:p>
                  </a:txBody>
                  <a:tcPr>
                    <a:solidFill>
                      <a:srgbClr val="008000"/>
                    </a:solidFill>
                  </a:tcPr>
                </a:tc>
              </a:tr>
            </a:tbl>
          </a:graphicData>
        </a:graphic>
      </p:graphicFrame>
      <p:sp>
        <p:nvSpPr>
          <p:cNvPr id="25" name="Rectangle 24"/>
          <p:cNvSpPr/>
          <p:nvPr/>
        </p:nvSpPr>
        <p:spPr>
          <a:xfrm>
            <a:off x="7104236" y="2756118"/>
            <a:ext cx="836587" cy="369332"/>
          </a:xfrm>
          <a:prstGeom prst="rect">
            <a:avLst/>
          </a:prstGeom>
          <a:ln>
            <a:solidFill>
              <a:srgbClr val="215968"/>
            </a:solidFill>
          </a:ln>
        </p:spPr>
        <p:txBody>
          <a:bodyPr wrap="none">
            <a:spAutoFit/>
          </a:bodyPr>
          <a:lstStyle/>
          <a:p>
            <a:r>
              <a:rPr lang="en-US" dirty="0"/>
              <a:t>P2Pool </a:t>
            </a:r>
          </a:p>
        </p:txBody>
      </p:sp>
    </p:spTree>
    <p:extLst>
      <p:ext uri="{BB962C8B-B14F-4D97-AF65-F5344CB8AC3E}">
        <p14:creationId xmlns:p14="http://schemas.microsoft.com/office/powerpoint/2010/main" val="17970816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a:t>P2Pool </a:t>
            </a:r>
            <a:r>
              <a:rPr lang="en-US" dirty="0" smtClean="0"/>
              <a:t>is Inefficient and not scalable?</a:t>
            </a:r>
            <a:endParaRPr lang="en-US" dirty="0"/>
          </a:p>
        </p:txBody>
      </p:sp>
      <p:sp>
        <p:nvSpPr>
          <p:cNvPr id="3" name="Content Placeholder 2"/>
          <p:cNvSpPr>
            <a:spLocks noGrp="1"/>
          </p:cNvSpPr>
          <p:nvPr>
            <p:ph idx="1"/>
          </p:nvPr>
        </p:nvSpPr>
        <p:spPr>
          <a:xfrm>
            <a:off x="226321" y="1000322"/>
            <a:ext cx="5419806" cy="3594303"/>
          </a:xfrm>
        </p:spPr>
        <p:txBody>
          <a:bodyPr>
            <a:normAutofit/>
          </a:bodyPr>
          <a:lstStyle/>
          <a:p>
            <a:r>
              <a:rPr lang="en-US" dirty="0" smtClean="0"/>
              <a:t>Millions of messages per block (each per share)</a:t>
            </a:r>
          </a:p>
          <a:p>
            <a:pPr lvl="1"/>
            <a:r>
              <a:rPr lang="en-US" dirty="0" smtClean="0"/>
              <a:t>Expensive to everyone</a:t>
            </a:r>
          </a:p>
          <a:p>
            <a:r>
              <a:rPr lang="en-US" dirty="0" smtClean="0"/>
              <a:t>Reducing the number of shares? </a:t>
            </a:r>
          </a:p>
          <a:p>
            <a:pPr lvl="1"/>
            <a:r>
              <a:rPr lang="en-US" dirty="0" smtClean="0"/>
              <a:t>No, will increase the variance of reward</a:t>
            </a:r>
          </a:p>
          <a:p>
            <a:pPr lvl="1"/>
            <a:endParaRPr lang="en-US" dirty="0" smtClean="0"/>
          </a:p>
          <a:p>
            <a:endParaRPr lang="en-US" dirty="0"/>
          </a:p>
        </p:txBody>
      </p:sp>
      <p:cxnSp>
        <p:nvCxnSpPr>
          <p:cNvPr id="15" name="Straight Arrow Connector 14"/>
          <p:cNvCxnSpPr/>
          <p:nvPr/>
        </p:nvCxnSpPr>
        <p:spPr>
          <a:xfrm>
            <a:off x="6550890" y="3648255"/>
            <a:ext cx="442357" cy="63204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V="1">
            <a:off x="7752233" y="3649475"/>
            <a:ext cx="379494" cy="63082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flipH="1" flipV="1">
            <a:off x="6930384" y="3363634"/>
            <a:ext cx="821851" cy="122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25" idx="0"/>
            <a:endCxn id="19" idx="2"/>
          </p:cNvCxnSpPr>
          <p:nvPr/>
        </p:nvCxnSpPr>
        <p:spPr>
          <a:xfrm flipV="1">
            <a:off x="7226817" y="1722610"/>
            <a:ext cx="9844" cy="97904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9" name="Rectangle 18"/>
          <p:cNvSpPr/>
          <p:nvPr/>
        </p:nvSpPr>
        <p:spPr>
          <a:xfrm>
            <a:off x="5646127" y="1169275"/>
            <a:ext cx="3181068" cy="553335"/>
          </a:xfrm>
          <a:prstGeom prst="rect">
            <a:avLst/>
          </a:prstGeom>
          <a:solidFill>
            <a:srgbClr val="FFCC6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Bitcoin Network</a:t>
            </a:r>
            <a:endParaRPr lang="en-US" dirty="0">
              <a:solidFill>
                <a:srgbClr val="000000"/>
              </a:solidFill>
            </a:endParaRPr>
          </a:p>
        </p:txBody>
      </p:sp>
      <p:sp>
        <p:nvSpPr>
          <p:cNvPr id="23" name="TextBox 22"/>
          <p:cNvSpPr txBox="1"/>
          <p:nvPr/>
        </p:nvSpPr>
        <p:spPr>
          <a:xfrm>
            <a:off x="6942953" y="3464808"/>
            <a:ext cx="884713" cy="369332"/>
          </a:xfrm>
          <a:prstGeom prst="rect">
            <a:avLst/>
          </a:prstGeom>
          <a:noFill/>
        </p:spPr>
        <p:txBody>
          <a:bodyPr wrap="square" rtlCol="0">
            <a:spAutoFit/>
          </a:bodyPr>
          <a:lstStyle/>
          <a:p>
            <a:r>
              <a:rPr lang="en-US" dirty="0" smtClean="0"/>
              <a:t>Shares</a:t>
            </a:r>
            <a:endParaRPr lang="en-US" dirty="0"/>
          </a:p>
        </p:txBody>
      </p:sp>
      <p:sp>
        <p:nvSpPr>
          <p:cNvPr id="24" name="TextBox 23"/>
          <p:cNvSpPr txBox="1"/>
          <p:nvPr/>
        </p:nvSpPr>
        <p:spPr>
          <a:xfrm>
            <a:off x="6234400" y="2124730"/>
            <a:ext cx="884713" cy="369332"/>
          </a:xfrm>
          <a:prstGeom prst="rect">
            <a:avLst/>
          </a:prstGeom>
          <a:noFill/>
        </p:spPr>
        <p:txBody>
          <a:bodyPr wrap="square" rtlCol="0">
            <a:spAutoFit/>
          </a:bodyPr>
          <a:lstStyle/>
          <a:p>
            <a:r>
              <a:rPr lang="en-US" dirty="0" smtClean="0"/>
              <a:t>Block</a:t>
            </a:r>
            <a:endParaRPr lang="en-US" dirty="0"/>
          </a:p>
        </p:txBody>
      </p:sp>
      <p:sp>
        <p:nvSpPr>
          <p:cNvPr id="25" name="Oval 24"/>
          <p:cNvSpPr/>
          <p:nvPr/>
        </p:nvSpPr>
        <p:spPr>
          <a:xfrm>
            <a:off x="5766835" y="2701657"/>
            <a:ext cx="2919967" cy="1938809"/>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Picture 42"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4400" y="3066544"/>
            <a:ext cx="758847" cy="569135"/>
          </a:xfrm>
          <a:prstGeom prst="rect">
            <a:avLst/>
          </a:prstGeom>
        </p:spPr>
      </p:pic>
      <p:pic>
        <p:nvPicPr>
          <p:cNvPr id="44" name="Picture 43"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2305" y="3066544"/>
            <a:ext cx="758847" cy="569135"/>
          </a:xfrm>
          <a:prstGeom prst="rect">
            <a:avLst/>
          </a:prstGeom>
        </p:spPr>
      </p:pic>
      <p:pic>
        <p:nvPicPr>
          <p:cNvPr id="45" name="Picture 44" descr="us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953" y="3995732"/>
            <a:ext cx="758847" cy="569135"/>
          </a:xfrm>
          <a:prstGeom prst="rect">
            <a:avLst/>
          </a:prstGeom>
        </p:spPr>
      </p:pic>
      <p:sp>
        <p:nvSpPr>
          <p:cNvPr id="47" name="Slide Number Placeholder 46"/>
          <p:cNvSpPr>
            <a:spLocks noGrp="1"/>
          </p:cNvSpPr>
          <p:nvPr>
            <p:ph type="sldNum" sz="quarter" idx="12"/>
          </p:nvPr>
        </p:nvSpPr>
        <p:spPr/>
        <p:txBody>
          <a:bodyPr/>
          <a:lstStyle/>
          <a:p>
            <a:fld id="{C44D6E56-4DDB-5448-B544-C1B1DCC2E384}" type="slidenum">
              <a:rPr lang="en-US" smtClean="0"/>
              <a:t>53</a:t>
            </a:fld>
            <a:endParaRPr lang="en-US"/>
          </a:p>
        </p:txBody>
      </p:sp>
      <p:sp>
        <p:nvSpPr>
          <p:cNvPr id="4" name="Rectangle 3"/>
          <p:cNvSpPr/>
          <p:nvPr/>
        </p:nvSpPr>
        <p:spPr>
          <a:xfrm>
            <a:off x="6915718" y="2881878"/>
            <a:ext cx="836587" cy="369332"/>
          </a:xfrm>
          <a:prstGeom prst="rect">
            <a:avLst/>
          </a:prstGeom>
          <a:ln>
            <a:solidFill>
              <a:srgbClr val="215968"/>
            </a:solidFill>
          </a:ln>
        </p:spPr>
        <p:txBody>
          <a:bodyPr wrap="none">
            <a:spAutoFit/>
          </a:bodyPr>
          <a:lstStyle/>
          <a:p>
            <a:r>
              <a:rPr lang="en-US" dirty="0"/>
              <a:t>P2Pool </a:t>
            </a:r>
          </a:p>
        </p:txBody>
      </p:sp>
    </p:spTree>
    <p:extLst>
      <p:ext uri="{BB962C8B-B14F-4D97-AF65-F5344CB8AC3E}">
        <p14:creationId xmlns:p14="http://schemas.microsoft.com/office/powerpoint/2010/main" val="24565637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SmartPool</a:t>
            </a:r>
            <a:r>
              <a:rPr lang="en-US" dirty="0" smtClean="0"/>
              <a:t>: </a:t>
            </a:r>
            <a:r>
              <a:rPr lang="en-US" dirty="0" smtClean="0"/>
              <a:t>Efficient P2Pool using </a:t>
            </a:r>
            <a:r>
              <a:rPr lang="en-US" dirty="0" err="1" smtClean="0"/>
              <a:t>SmartContract</a:t>
            </a:r>
            <a:endParaRPr lang="en-US" dirty="0"/>
          </a:p>
        </p:txBody>
      </p:sp>
      <p:sp>
        <p:nvSpPr>
          <p:cNvPr id="3" name="Content Placeholder 2"/>
          <p:cNvSpPr>
            <a:spLocks noGrp="1"/>
          </p:cNvSpPr>
          <p:nvPr>
            <p:ph idx="1"/>
          </p:nvPr>
        </p:nvSpPr>
        <p:spPr>
          <a:xfrm>
            <a:off x="457202" y="1000322"/>
            <a:ext cx="6319859" cy="3594303"/>
          </a:xfrm>
        </p:spPr>
        <p:txBody>
          <a:bodyPr>
            <a:normAutofit fontScale="85000" lnSpcReduction="20000"/>
          </a:bodyPr>
          <a:lstStyle/>
          <a:p>
            <a:r>
              <a:rPr lang="en-US" dirty="0" smtClean="0"/>
              <a:t>Track miners’ contributions to the pool in a contract</a:t>
            </a:r>
          </a:p>
          <a:p>
            <a:r>
              <a:rPr lang="en-US" dirty="0" smtClean="0"/>
              <a:t>Allows </a:t>
            </a:r>
            <a:r>
              <a:rPr lang="en-US" dirty="0" smtClean="0"/>
              <a:t>batch submissions, e.g. billions of shares in a claim</a:t>
            </a:r>
          </a:p>
          <a:p>
            <a:pPr lvl="1"/>
            <a:r>
              <a:rPr lang="en-US" dirty="0"/>
              <a:t>Reduce number of messages (</a:t>
            </a:r>
            <a:r>
              <a:rPr lang="en-US" dirty="0" err="1"/>
              <a:t>txs</a:t>
            </a:r>
            <a:r>
              <a:rPr lang="en-US" dirty="0"/>
              <a:t>) to the contract </a:t>
            </a:r>
            <a:r>
              <a:rPr lang="en-US" dirty="0" smtClean="0"/>
              <a:t>significantly</a:t>
            </a:r>
          </a:p>
          <a:p>
            <a:r>
              <a:rPr lang="en-US" dirty="0" smtClean="0"/>
              <a:t>Use probabilistic verification to check a submission</a:t>
            </a:r>
          </a:p>
          <a:p>
            <a:pPr lvl="1"/>
            <a:r>
              <a:rPr lang="en-US" dirty="0" smtClean="0"/>
              <a:t>Randomly verify only one share per </a:t>
            </a:r>
            <a:r>
              <a:rPr lang="en-US" dirty="0" smtClean="0"/>
              <a:t>submission</a:t>
            </a:r>
          </a:p>
          <a:p>
            <a:pPr lvl="1"/>
            <a:r>
              <a:rPr lang="en-US" dirty="0" smtClean="0"/>
              <a:t>Probability of cheating being detected is proportional to the amount of cheating</a:t>
            </a: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872176718"/>
              </p:ext>
            </p:extLst>
          </p:nvPr>
        </p:nvGraphicFramePr>
        <p:xfrm>
          <a:off x="6588459" y="3898494"/>
          <a:ext cx="2253786" cy="365760"/>
        </p:xfrm>
        <a:graphic>
          <a:graphicData uri="http://schemas.openxmlformats.org/drawingml/2006/table">
            <a:tbl>
              <a:tblPr firstRow="1" bandRow="1">
                <a:tableStyleId>{5C22544A-7EE6-4342-B048-85BDC9FD1C3A}</a:tableStyleId>
              </a:tblPr>
              <a:tblGrid>
                <a:gridCol w="375631"/>
                <a:gridCol w="375631"/>
                <a:gridCol w="375631"/>
                <a:gridCol w="375631"/>
                <a:gridCol w="375631"/>
                <a:gridCol w="375631"/>
              </a:tblGrid>
              <a:tr h="365760">
                <a:tc>
                  <a:txBody>
                    <a:bodyPr/>
                    <a:lstStyle/>
                    <a:p>
                      <a:endParaRPr lang="en-US" sz="1800" dirty="0"/>
                    </a:p>
                  </a:txBody>
                  <a:tcPr/>
                </a:tc>
                <a:tc>
                  <a:txBody>
                    <a:bodyPr/>
                    <a:lstStyle/>
                    <a:p>
                      <a:endParaRPr lang="en-US" sz="1800"/>
                    </a:p>
                  </a:txBody>
                  <a:tcPr/>
                </a:tc>
                <a:tc>
                  <a:txBody>
                    <a:bodyPr/>
                    <a:lstStyle/>
                    <a:p>
                      <a:endParaRPr lang="en-US" sz="1800" dirty="0"/>
                    </a:p>
                  </a:txBody>
                  <a:tcPr/>
                </a:tc>
                <a:tc>
                  <a:txBody>
                    <a:bodyPr/>
                    <a:lstStyle/>
                    <a:p>
                      <a:endParaRPr lang="en-US" sz="1800"/>
                    </a:p>
                  </a:txBody>
                  <a:tcPr/>
                </a:tc>
                <a:tc>
                  <a:txBody>
                    <a:bodyPr/>
                    <a:lstStyle/>
                    <a:p>
                      <a:endParaRPr lang="en-US" sz="1800"/>
                    </a:p>
                  </a:txBody>
                  <a:tcPr/>
                </a:tc>
                <a:tc>
                  <a:txBody>
                    <a:bodyPr/>
                    <a:lstStyle/>
                    <a:p>
                      <a:endParaRPr lang="en-US" sz="1800" dirty="0"/>
                    </a:p>
                  </a:txBody>
                  <a:tcPr/>
                </a:tc>
              </a:tr>
            </a:tbl>
          </a:graphicData>
        </a:graphic>
      </p:graphicFrame>
      <p:sp>
        <p:nvSpPr>
          <p:cNvPr id="5" name="Oval 4"/>
          <p:cNvSpPr/>
          <p:nvPr/>
        </p:nvSpPr>
        <p:spPr>
          <a:xfrm>
            <a:off x="6553880" y="1597127"/>
            <a:ext cx="1785420" cy="81742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SmartPool</a:t>
            </a:r>
            <a:endParaRPr lang="en-US" dirty="0"/>
          </a:p>
        </p:txBody>
      </p:sp>
      <p:cxnSp>
        <p:nvCxnSpPr>
          <p:cNvPr id="7" name="Straight Arrow Connector 6"/>
          <p:cNvCxnSpPr>
            <a:endCxn id="5" idx="3"/>
          </p:cNvCxnSpPr>
          <p:nvPr/>
        </p:nvCxnSpPr>
        <p:spPr>
          <a:xfrm flipV="1">
            <a:off x="6815349" y="2294844"/>
            <a:ext cx="0" cy="1603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9" name="TextBox 8"/>
          <p:cNvSpPr txBox="1"/>
          <p:nvPr/>
        </p:nvSpPr>
        <p:spPr>
          <a:xfrm>
            <a:off x="6912800" y="2789015"/>
            <a:ext cx="892711" cy="369332"/>
          </a:xfrm>
          <a:prstGeom prst="rect">
            <a:avLst/>
          </a:prstGeom>
          <a:noFill/>
          <a:ln>
            <a:solidFill>
              <a:schemeClr val="bg1">
                <a:lumMod val="85000"/>
              </a:schemeClr>
            </a:solidFill>
          </a:ln>
        </p:spPr>
        <p:txBody>
          <a:bodyPr wrap="square" rtlCol="0">
            <a:spAutoFit/>
          </a:bodyPr>
          <a:lstStyle/>
          <a:p>
            <a:pPr algn="ctr"/>
            <a:r>
              <a:rPr lang="en-US" dirty="0" smtClean="0"/>
              <a:t>Submit</a:t>
            </a:r>
            <a:endParaRPr lang="en-US" dirty="0"/>
          </a:p>
        </p:txBody>
      </p:sp>
      <p:cxnSp>
        <p:nvCxnSpPr>
          <p:cNvPr id="10" name="Straight Arrow Connector 9"/>
          <p:cNvCxnSpPr>
            <a:stCxn id="5" idx="5"/>
          </p:cNvCxnSpPr>
          <p:nvPr/>
        </p:nvCxnSpPr>
        <p:spPr>
          <a:xfrm>
            <a:off x="8077831" y="2294844"/>
            <a:ext cx="0" cy="1603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3" name="TextBox 12"/>
          <p:cNvSpPr txBox="1"/>
          <p:nvPr/>
        </p:nvSpPr>
        <p:spPr>
          <a:xfrm>
            <a:off x="8190152" y="2625198"/>
            <a:ext cx="892711" cy="646331"/>
          </a:xfrm>
          <a:prstGeom prst="rect">
            <a:avLst/>
          </a:prstGeom>
          <a:noFill/>
          <a:ln>
            <a:solidFill>
              <a:schemeClr val="bg1">
                <a:lumMod val="85000"/>
              </a:schemeClr>
            </a:solidFill>
          </a:ln>
        </p:spPr>
        <p:txBody>
          <a:bodyPr wrap="square" rtlCol="0">
            <a:spAutoFit/>
          </a:bodyPr>
          <a:lstStyle/>
          <a:p>
            <a:pPr algn="ctr"/>
            <a:r>
              <a:rPr lang="en-US" dirty="0" smtClean="0"/>
              <a:t>Sample &amp;Check</a:t>
            </a:r>
            <a:endParaRPr lang="en-US" dirty="0"/>
          </a:p>
        </p:txBody>
      </p:sp>
      <p:sp>
        <p:nvSpPr>
          <p:cNvPr id="23" name="Slide Number Placeholder 22"/>
          <p:cNvSpPr>
            <a:spLocks noGrp="1"/>
          </p:cNvSpPr>
          <p:nvPr>
            <p:ph type="sldNum" sz="quarter" idx="12"/>
          </p:nvPr>
        </p:nvSpPr>
        <p:spPr/>
        <p:txBody>
          <a:bodyPr/>
          <a:lstStyle/>
          <a:p>
            <a:fld id="{C44D6E56-4DDB-5448-B544-C1B1DCC2E384}" type="slidenum">
              <a:rPr lang="en-US" smtClean="0"/>
              <a:t>54</a:t>
            </a:fld>
            <a:endParaRPr lang="en-US"/>
          </a:p>
        </p:txBody>
      </p:sp>
    </p:spTree>
    <p:extLst>
      <p:ext uri="{BB962C8B-B14F-4D97-AF65-F5344CB8AC3E}">
        <p14:creationId xmlns:p14="http://schemas.microsoft.com/office/powerpoint/2010/main" val="9633375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SmartPool</a:t>
            </a:r>
            <a:r>
              <a:rPr lang="en-US" dirty="0" smtClean="0"/>
              <a:t>: </a:t>
            </a:r>
            <a:r>
              <a:rPr lang="en-US" dirty="0" err="1"/>
              <a:t>D</a:t>
            </a:r>
            <a:r>
              <a:rPr lang="en-US" dirty="0" err="1" smtClean="0"/>
              <a:t>isincentivize</a:t>
            </a:r>
            <a:r>
              <a:rPr lang="en-US" dirty="0" smtClean="0"/>
              <a:t> cheating</a:t>
            </a:r>
            <a:endParaRPr lang="en-US" dirty="0"/>
          </a:p>
        </p:txBody>
      </p:sp>
      <p:sp>
        <p:nvSpPr>
          <p:cNvPr id="3" name="Content Placeholder 2"/>
          <p:cNvSpPr>
            <a:spLocks noGrp="1"/>
          </p:cNvSpPr>
          <p:nvPr>
            <p:ph idx="1"/>
          </p:nvPr>
        </p:nvSpPr>
        <p:spPr>
          <a:xfrm>
            <a:off x="457200" y="1000323"/>
            <a:ext cx="8229600" cy="1879535"/>
          </a:xfrm>
        </p:spPr>
        <p:txBody>
          <a:bodyPr/>
          <a:lstStyle/>
          <a:p>
            <a:r>
              <a:rPr lang="en-US" dirty="0"/>
              <a:t>Payment scheme: pay 0 for a submission if cheating detected</a:t>
            </a:r>
          </a:p>
          <a:p>
            <a:pPr lvl="1"/>
            <a:r>
              <a:rPr lang="en-US" dirty="0" smtClean="0"/>
              <a:t>Expected </a:t>
            </a:r>
            <a:r>
              <a:rPr lang="en-US" dirty="0"/>
              <a:t>reward is the same whether </a:t>
            </a:r>
            <a:r>
              <a:rPr lang="en-US" dirty="0" smtClean="0"/>
              <a:t>cheating </a:t>
            </a:r>
            <a:r>
              <a:rPr lang="en-US" dirty="0"/>
              <a:t>or not</a:t>
            </a:r>
          </a:p>
          <a:p>
            <a:pPr lvl="1"/>
            <a:r>
              <a:rPr lang="en-US" dirty="0"/>
              <a:t>Miners have no incentive to </a:t>
            </a:r>
            <a:r>
              <a:rPr lang="en-US" dirty="0" smtClean="0"/>
              <a:t>cheat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00380645"/>
              </p:ext>
            </p:extLst>
          </p:nvPr>
        </p:nvGraphicFramePr>
        <p:xfrm>
          <a:off x="62878" y="3962763"/>
          <a:ext cx="1502524" cy="365760"/>
        </p:xfrm>
        <a:graphic>
          <a:graphicData uri="http://schemas.openxmlformats.org/drawingml/2006/table">
            <a:tbl>
              <a:tblPr firstRow="1" bandRow="1">
                <a:tableStyleId>{5C22544A-7EE6-4342-B048-85BDC9FD1C3A}</a:tableStyleId>
              </a:tblPr>
              <a:tblGrid>
                <a:gridCol w="375631"/>
                <a:gridCol w="375631"/>
                <a:gridCol w="375631"/>
                <a:gridCol w="375631"/>
              </a:tblGrid>
              <a:tr h="365760">
                <a:tc>
                  <a:txBody>
                    <a:bodyPr/>
                    <a:lstStyle/>
                    <a:p>
                      <a:endParaRPr lang="en-US" sz="1800" dirty="0"/>
                    </a:p>
                  </a:txBody>
                  <a:tcPr/>
                </a:tc>
                <a:tc>
                  <a:txBody>
                    <a:bodyPr/>
                    <a:lstStyle/>
                    <a:p>
                      <a:endParaRPr lang="en-US" sz="1800" dirty="0"/>
                    </a:p>
                  </a:txBody>
                  <a:tcPr/>
                </a:tc>
                <a:tc>
                  <a:txBody>
                    <a:bodyPr/>
                    <a:lstStyle/>
                    <a:p>
                      <a:endParaRPr lang="en-US" sz="1800" dirty="0"/>
                    </a:p>
                  </a:txBody>
                  <a:tcPr/>
                </a:tc>
                <a:tc>
                  <a:txBody>
                    <a:bodyPr/>
                    <a:lstStyle/>
                    <a:p>
                      <a:endParaRPr lang="en-US" sz="18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067157065"/>
              </p:ext>
            </p:extLst>
          </p:nvPr>
        </p:nvGraphicFramePr>
        <p:xfrm>
          <a:off x="1565402" y="3962763"/>
          <a:ext cx="751262" cy="365760"/>
        </p:xfrm>
        <a:graphic>
          <a:graphicData uri="http://schemas.openxmlformats.org/drawingml/2006/table">
            <a:tbl>
              <a:tblPr firstRow="1" bandRow="1">
                <a:tableStyleId>{5C22544A-7EE6-4342-B048-85BDC9FD1C3A}</a:tableStyleId>
              </a:tblPr>
              <a:tblGrid>
                <a:gridCol w="375631"/>
                <a:gridCol w="375631"/>
              </a:tblGrid>
              <a:tr h="365760">
                <a:tc>
                  <a:txBody>
                    <a:bodyPr/>
                    <a:lstStyle/>
                    <a:p>
                      <a:endParaRPr lang="en-US" sz="1800" dirty="0"/>
                    </a:p>
                  </a:txBody>
                  <a:tcPr>
                    <a:solidFill>
                      <a:schemeClr val="tx1">
                        <a:lumMod val="50000"/>
                        <a:lumOff val="50000"/>
                      </a:schemeClr>
                    </a:solidFill>
                  </a:tcPr>
                </a:tc>
                <a:tc>
                  <a:txBody>
                    <a:bodyPr/>
                    <a:lstStyle/>
                    <a:p>
                      <a:endParaRPr lang="en-US" sz="1800" dirty="0"/>
                    </a:p>
                  </a:txBody>
                  <a:tcPr>
                    <a:solidFill>
                      <a:schemeClr val="tx1">
                        <a:lumMod val="50000"/>
                        <a:lumOff val="50000"/>
                      </a:schemeClr>
                    </a:solidFill>
                  </a:tcPr>
                </a:tc>
              </a:tr>
            </a:tbl>
          </a:graphicData>
        </a:graphic>
      </p:graphicFrame>
      <p:sp>
        <p:nvSpPr>
          <p:cNvPr id="6" name="TextBox 5"/>
          <p:cNvSpPr txBox="1"/>
          <p:nvPr/>
        </p:nvSpPr>
        <p:spPr>
          <a:xfrm>
            <a:off x="5004179" y="3433193"/>
            <a:ext cx="2137498" cy="646331"/>
          </a:xfrm>
          <a:prstGeom prst="rect">
            <a:avLst/>
          </a:prstGeom>
          <a:noFill/>
          <a:ln>
            <a:solidFill>
              <a:srgbClr val="D9D9D9"/>
            </a:solidFill>
          </a:ln>
        </p:spPr>
        <p:txBody>
          <a:bodyPr wrap="square" rtlCol="0">
            <a:spAutoFit/>
          </a:bodyPr>
          <a:lstStyle/>
          <a:p>
            <a:r>
              <a:rPr lang="en-US" dirty="0" smtClean="0"/>
              <a:t>Get 1.5 Reward with 2/3 probability</a:t>
            </a:r>
            <a:endParaRPr lang="en-US" dirty="0"/>
          </a:p>
        </p:txBody>
      </p:sp>
      <p:sp>
        <p:nvSpPr>
          <p:cNvPr id="7" name="TextBox 6"/>
          <p:cNvSpPr txBox="1"/>
          <p:nvPr/>
        </p:nvSpPr>
        <p:spPr>
          <a:xfrm>
            <a:off x="5004180" y="4290103"/>
            <a:ext cx="2137499" cy="646331"/>
          </a:xfrm>
          <a:prstGeom prst="rect">
            <a:avLst/>
          </a:prstGeom>
          <a:noFill/>
          <a:ln>
            <a:solidFill>
              <a:srgbClr val="D9D9D9"/>
            </a:solidFill>
          </a:ln>
        </p:spPr>
        <p:txBody>
          <a:bodyPr wrap="square" rtlCol="0">
            <a:spAutoFit/>
          </a:bodyPr>
          <a:lstStyle/>
          <a:p>
            <a:r>
              <a:rPr lang="en-US" dirty="0" smtClean="0"/>
              <a:t>Get 0 Reward with 1/3 probability</a:t>
            </a:r>
            <a:endParaRPr lang="en-US" dirty="0"/>
          </a:p>
        </p:txBody>
      </p:sp>
      <p:cxnSp>
        <p:nvCxnSpPr>
          <p:cNvPr id="9" name="Straight Arrow Connector 8"/>
          <p:cNvCxnSpPr>
            <a:stCxn id="17" idx="3"/>
            <a:endCxn id="7" idx="1"/>
          </p:cNvCxnSpPr>
          <p:nvPr/>
        </p:nvCxnSpPr>
        <p:spPr>
          <a:xfrm>
            <a:off x="4149220" y="4145644"/>
            <a:ext cx="854960" cy="467625"/>
          </a:xfrm>
          <a:prstGeom prst="straightConnector1">
            <a:avLst/>
          </a:prstGeom>
          <a:ln>
            <a:solidFill>
              <a:srgbClr val="FF0000"/>
            </a:solidFill>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a:stCxn id="17" idx="3"/>
            <a:endCxn id="6" idx="1"/>
          </p:cNvCxnSpPr>
          <p:nvPr/>
        </p:nvCxnSpPr>
        <p:spPr>
          <a:xfrm flipV="1">
            <a:off x="4149220" y="3756359"/>
            <a:ext cx="854959" cy="389285"/>
          </a:xfrm>
          <a:prstGeom prst="straightConnector1">
            <a:avLst/>
          </a:prstGeom>
          <a:ln>
            <a:solidFill>
              <a:srgbClr val="008000"/>
            </a:solidFill>
            <a:tailEnd type="arrow"/>
          </a:ln>
        </p:spPr>
        <p:style>
          <a:lnRef idx="3">
            <a:schemeClr val="accent3"/>
          </a:lnRef>
          <a:fillRef idx="0">
            <a:schemeClr val="accent3"/>
          </a:fillRef>
          <a:effectRef idx="2">
            <a:schemeClr val="accent3"/>
          </a:effectRef>
          <a:fontRef idx="minor">
            <a:schemeClr val="tx1"/>
          </a:fontRef>
        </p:style>
      </p:cxnSp>
      <p:sp>
        <p:nvSpPr>
          <p:cNvPr id="17" name="TextBox 16"/>
          <p:cNvSpPr txBox="1"/>
          <p:nvPr/>
        </p:nvSpPr>
        <p:spPr>
          <a:xfrm>
            <a:off x="2794444" y="3822478"/>
            <a:ext cx="1354776" cy="646331"/>
          </a:xfrm>
          <a:prstGeom prst="rect">
            <a:avLst/>
          </a:prstGeom>
          <a:solidFill>
            <a:schemeClr val="bg1">
              <a:lumMod val="85000"/>
            </a:schemeClr>
          </a:solidFill>
          <a:ln>
            <a:solidFill>
              <a:srgbClr val="D9D9D9"/>
            </a:solidFill>
          </a:ln>
        </p:spPr>
        <p:txBody>
          <a:bodyPr wrap="square" rtlCol="0">
            <a:spAutoFit/>
          </a:bodyPr>
          <a:lstStyle/>
          <a:p>
            <a:r>
              <a:rPr lang="en-US" dirty="0" smtClean="0"/>
              <a:t>Probabilistic verification</a:t>
            </a:r>
            <a:endParaRPr lang="en-US" dirty="0"/>
          </a:p>
        </p:txBody>
      </p:sp>
      <p:cxnSp>
        <p:nvCxnSpPr>
          <p:cNvPr id="22" name="Straight Arrow Connector 21"/>
          <p:cNvCxnSpPr>
            <a:stCxn id="5" idx="3"/>
            <a:endCxn id="17" idx="1"/>
          </p:cNvCxnSpPr>
          <p:nvPr/>
        </p:nvCxnSpPr>
        <p:spPr>
          <a:xfrm>
            <a:off x="2316664" y="4145643"/>
            <a:ext cx="477780" cy="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1" name="TextBox 40"/>
          <p:cNvSpPr txBox="1"/>
          <p:nvPr/>
        </p:nvSpPr>
        <p:spPr>
          <a:xfrm>
            <a:off x="4036024" y="3465721"/>
            <a:ext cx="968157" cy="369332"/>
          </a:xfrm>
          <a:prstGeom prst="rect">
            <a:avLst/>
          </a:prstGeom>
          <a:noFill/>
        </p:spPr>
        <p:txBody>
          <a:bodyPr wrap="square" rtlCol="0">
            <a:spAutoFit/>
          </a:bodyPr>
          <a:lstStyle/>
          <a:p>
            <a:r>
              <a:rPr lang="en-US" dirty="0" smtClean="0">
                <a:solidFill>
                  <a:srgbClr val="008000"/>
                </a:solidFill>
              </a:rPr>
              <a:t>passed</a:t>
            </a:r>
            <a:endParaRPr lang="en-US" dirty="0">
              <a:solidFill>
                <a:srgbClr val="008000"/>
              </a:solidFill>
            </a:endParaRPr>
          </a:p>
        </p:txBody>
      </p:sp>
      <p:sp>
        <p:nvSpPr>
          <p:cNvPr id="42" name="TextBox 41"/>
          <p:cNvSpPr txBox="1"/>
          <p:nvPr/>
        </p:nvSpPr>
        <p:spPr>
          <a:xfrm>
            <a:off x="3935467" y="4589043"/>
            <a:ext cx="1068712" cy="369332"/>
          </a:xfrm>
          <a:prstGeom prst="rect">
            <a:avLst/>
          </a:prstGeom>
          <a:noFill/>
        </p:spPr>
        <p:txBody>
          <a:bodyPr wrap="square" rtlCol="0">
            <a:spAutoFit/>
          </a:bodyPr>
          <a:lstStyle/>
          <a:p>
            <a:r>
              <a:rPr lang="en-US" dirty="0" smtClean="0">
                <a:solidFill>
                  <a:srgbClr val="FF0000"/>
                </a:solidFill>
              </a:rPr>
              <a:t>detected</a:t>
            </a:r>
            <a:endParaRPr lang="en-US" dirty="0">
              <a:solidFill>
                <a:srgbClr val="FF0000"/>
              </a:solidFill>
            </a:endParaRPr>
          </a:p>
        </p:txBody>
      </p:sp>
      <p:sp>
        <p:nvSpPr>
          <p:cNvPr id="43" name="Right Brace 42"/>
          <p:cNvSpPr/>
          <p:nvPr/>
        </p:nvSpPr>
        <p:spPr>
          <a:xfrm>
            <a:off x="7317715" y="3307435"/>
            <a:ext cx="276614" cy="165094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4" name="TextBox 43"/>
          <p:cNvSpPr txBox="1"/>
          <p:nvPr/>
        </p:nvSpPr>
        <p:spPr>
          <a:xfrm>
            <a:off x="7760926" y="3727403"/>
            <a:ext cx="1229050" cy="646331"/>
          </a:xfrm>
          <a:prstGeom prst="rect">
            <a:avLst/>
          </a:prstGeom>
          <a:noFill/>
          <a:ln>
            <a:solidFill>
              <a:srgbClr val="D9D9D9"/>
            </a:solidFill>
          </a:ln>
        </p:spPr>
        <p:txBody>
          <a:bodyPr wrap="square" rtlCol="0">
            <a:spAutoFit/>
          </a:bodyPr>
          <a:lstStyle/>
          <a:p>
            <a:r>
              <a:rPr lang="en-US" dirty="0" smtClean="0"/>
              <a:t>Expected reward = 1</a:t>
            </a:r>
            <a:endParaRPr lang="en-US" dirty="0"/>
          </a:p>
        </p:txBody>
      </p:sp>
      <p:sp>
        <p:nvSpPr>
          <p:cNvPr id="45" name="Slide Number Placeholder 44"/>
          <p:cNvSpPr>
            <a:spLocks noGrp="1"/>
          </p:cNvSpPr>
          <p:nvPr>
            <p:ph type="sldNum" sz="quarter" idx="12"/>
          </p:nvPr>
        </p:nvSpPr>
        <p:spPr/>
        <p:txBody>
          <a:bodyPr/>
          <a:lstStyle/>
          <a:p>
            <a:fld id="{C44D6E56-4DDB-5448-B544-C1B1DCC2E384}" type="slidenum">
              <a:rPr lang="en-US" smtClean="0"/>
              <a:t>55</a:t>
            </a:fld>
            <a:endParaRPr lang="en-US"/>
          </a:p>
        </p:txBody>
      </p:sp>
      <p:sp>
        <p:nvSpPr>
          <p:cNvPr id="18" name="Right Brace 17"/>
          <p:cNvSpPr/>
          <p:nvPr/>
        </p:nvSpPr>
        <p:spPr>
          <a:xfrm rot="16200000">
            <a:off x="666894" y="3005097"/>
            <a:ext cx="294493" cy="1502524"/>
          </a:xfrm>
          <a:prstGeom prst="rightBrace">
            <a:avLst>
              <a:gd name="adj1" fmla="val 8333"/>
              <a:gd name="adj2" fmla="val 50837"/>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201182" y="3132727"/>
            <a:ext cx="1229050" cy="369332"/>
          </a:xfrm>
          <a:prstGeom prst="rect">
            <a:avLst/>
          </a:prstGeom>
          <a:noFill/>
          <a:ln>
            <a:solidFill>
              <a:srgbClr val="D9D9D9"/>
            </a:solidFill>
          </a:ln>
        </p:spPr>
        <p:txBody>
          <a:bodyPr wrap="square" rtlCol="0">
            <a:spAutoFit/>
          </a:bodyPr>
          <a:lstStyle/>
          <a:p>
            <a:r>
              <a:rPr lang="en-US" dirty="0" smtClean="0"/>
              <a:t>Reward = 1</a:t>
            </a:r>
            <a:endParaRPr lang="en-US" dirty="0"/>
          </a:p>
        </p:txBody>
      </p:sp>
    </p:spTree>
    <p:extLst>
      <p:ext uri="{BB962C8B-B14F-4D97-AF65-F5344CB8AC3E}">
        <p14:creationId xmlns:p14="http://schemas.microsoft.com/office/powerpoint/2010/main" val="742879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7" grpId="0" animBg="1"/>
      <p:bldP spid="41" grpId="0"/>
      <p:bldP spid="42" grpId="0"/>
      <p:bldP spid="43" grpId="0" animBg="1"/>
      <p:bldP spid="44" grpId="0" animBg="1"/>
      <p:bldP spid="18"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 the paper</a:t>
            </a:r>
            <a:endParaRPr lang="en-US" dirty="0"/>
          </a:p>
        </p:txBody>
      </p:sp>
      <p:sp>
        <p:nvSpPr>
          <p:cNvPr id="3" name="Content Placeholder 2"/>
          <p:cNvSpPr>
            <a:spLocks noGrp="1"/>
          </p:cNvSpPr>
          <p:nvPr>
            <p:ph idx="1"/>
          </p:nvPr>
        </p:nvSpPr>
        <p:spPr/>
        <p:txBody>
          <a:bodyPr/>
          <a:lstStyle/>
          <a:p>
            <a:r>
              <a:rPr lang="en-US" dirty="0" smtClean="0"/>
              <a:t>How to prevent miners from stealing others’ shares?</a:t>
            </a:r>
          </a:p>
          <a:p>
            <a:r>
              <a:rPr lang="en-US" dirty="0" smtClean="0"/>
              <a:t>How to prevent claiming a share multiple times</a:t>
            </a:r>
          </a:p>
          <a:p>
            <a:pPr lvl="1"/>
            <a:r>
              <a:rPr lang="en-US" dirty="0" smtClean="0"/>
              <a:t>Within a submission</a:t>
            </a:r>
          </a:p>
          <a:p>
            <a:pPr lvl="1"/>
            <a:r>
              <a:rPr lang="en-US" dirty="0" smtClean="0"/>
              <a:t>Across submissions</a:t>
            </a:r>
          </a:p>
          <a:p>
            <a:r>
              <a:rPr lang="en-US" dirty="0" smtClean="0"/>
              <a:t>How to verify </a:t>
            </a:r>
            <a:r>
              <a:rPr lang="en-US" dirty="0" err="1" smtClean="0"/>
              <a:t>Ethash</a:t>
            </a:r>
            <a:r>
              <a:rPr lang="en-US" dirty="0" smtClean="0"/>
              <a:t> </a:t>
            </a:r>
            <a:r>
              <a:rPr lang="en-US" dirty="0" err="1" smtClean="0"/>
              <a:t>PoW</a:t>
            </a:r>
            <a:r>
              <a:rPr lang="en-US" dirty="0" smtClean="0"/>
              <a:t>?</a:t>
            </a:r>
          </a:p>
          <a:p>
            <a:pPr lvl="1"/>
            <a:r>
              <a:rPr lang="en-US" dirty="0" smtClean="0"/>
              <a:t>Require huge memory and storage</a:t>
            </a:r>
          </a:p>
          <a:p>
            <a:pPr lvl="1"/>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56</a:t>
            </a:fld>
            <a:endParaRPr lang="en-US"/>
          </a:p>
        </p:txBody>
      </p:sp>
    </p:spTree>
    <p:extLst>
      <p:ext uri="{BB962C8B-B14F-4D97-AF65-F5344CB8AC3E}">
        <p14:creationId xmlns:p14="http://schemas.microsoft.com/office/powerpoint/2010/main" val="51827493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SmartPool.io</a:t>
            </a:r>
            <a:r>
              <a:rPr lang="en-US" dirty="0" smtClean="0"/>
              <a:t> </a:t>
            </a:r>
            <a:r>
              <a:rPr lang="en-US" dirty="0" smtClean="0"/>
              <a:t>is calling for donation</a:t>
            </a:r>
            <a:endParaRPr lang="en-US" dirty="0"/>
          </a:p>
        </p:txBody>
      </p:sp>
      <p:pic>
        <p:nvPicPr>
          <p:cNvPr id="4" name="Content Placeholder 3" descr="Screen Shot 2017-01-15 at 09.00.58.png"/>
          <p:cNvPicPr>
            <a:picLocks noGrp="1" noChangeAspect="1"/>
          </p:cNvPicPr>
          <p:nvPr>
            <p:ph idx="1"/>
          </p:nvPr>
        </p:nvPicPr>
        <p:blipFill>
          <a:blip r:embed="rId2">
            <a:extLst>
              <a:ext uri="{28A0092B-C50C-407E-A947-70E740481C1C}">
                <a14:useLocalDpi xmlns:a14="http://schemas.microsoft.com/office/drawing/2010/main" val="0"/>
              </a:ext>
            </a:extLst>
          </a:blip>
          <a:srcRect l="-9500" r="-9500"/>
          <a:stretch>
            <a:fillRect/>
          </a:stretch>
        </p:blipFill>
        <p:spPr/>
      </p:pic>
      <p:sp>
        <p:nvSpPr>
          <p:cNvPr id="3" name="Slide Number Placeholder 2"/>
          <p:cNvSpPr>
            <a:spLocks noGrp="1"/>
          </p:cNvSpPr>
          <p:nvPr>
            <p:ph type="sldNum" sz="quarter" idx="12"/>
          </p:nvPr>
        </p:nvSpPr>
        <p:spPr/>
        <p:txBody>
          <a:bodyPr/>
          <a:lstStyle/>
          <a:p>
            <a:fld id="{C44D6E56-4DDB-5448-B544-C1B1DCC2E384}" type="slidenum">
              <a:rPr lang="en-US" smtClean="0"/>
              <a:t>57</a:t>
            </a:fld>
            <a:endParaRPr lang="en-US"/>
          </a:p>
        </p:txBody>
      </p:sp>
    </p:spTree>
    <p:extLst>
      <p:ext uri="{BB962C8B-B14F-4D97-AF65-F5344CB8AC3E}">
        <p14:creationId xmlns:p14="http://schemas.microsoft.com/office/powerpoint/2010/main" val="16354655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lot more interesting apps</a:t>
            </a:r>
            <a:endParaRPr lang="en-US" dirty="0"/>
          </a:p>
        </p:txBody>
      </p:sp>
      <p:sp>
        <p:nvSpPr>
          <p:cNvPr id="3" name="Content Placeholder 2"/>
          <p:cNvSpPr>
            <a:spLocks noGrp="1"/>
          </p:cNvSpPr>
          <p:nvPr>
            <p:ph idx="1"/>
          </p:nvPr>
        </p:nvSpPr>
        <p:spPr/>
        <p:txBody>
          <a:bodyPr>
            <a:normAutofit/>
          </a:bodyPr>
          <a:lstStyle/>
          <a:p>
            <a:r>
              <a:rPr lang="en-US" dirty="0">
                <a:hlinkClick r:id="rId2"/>
              </a:rPr>
              <a:t>TownCrier </a:t>
            </a:r>
            <a:r>
              <a:rPr lang="en-US" dirty="0"/>
              <a:t>and </a:t>
            </a:r>
            <a:r>
              <a:rPr lang="en-US" dirty="0">
                <a:hlinkClick r:id="rId3"/>
              </a:rPr>
              <a:t>Oraclize</a:t>
            </a:r>
            <a:endParaRPr lang="en-US" dirty="0" smtClean="0"/>
          </a:p>
          <a:p>
            <a:pPr lvl="1"/>
            <a:r>
              <a:rPr lang="en-US" dirty="0" smtClean="0"/>
              <a:t>allow contracts to fetch external data from real websites</a:t>
            </a:r>
          </a:p>
          <a:p>
            <a:pPr lvl="1"/>
            <a:r>
              <a:rPr lang="en-US" dirty="0" smtClean="0"/>
              <a:t>Enable a lots of applications: betting, insurance, bounty based on real world event</a:t>
            </a:r>
          </a:p>
          <a:p>
            <a:r>
              <a:rPr lang="en-US" dirty="0" smtClean="0">
                <a:hlinkClick r:id="rId4"/>
              </a:rPr>
              <a:t>Augur </a:t>
            </a:r>
            <a:r>
              <a:rPr lang="en-US" dirty="0" smtClean="0"/>
              <a:t>and </a:t>
            </a:r>
            <a:r>
              <a:rPr lang="en-US" dirty="0" smtClean="0">
                <a:hlinkClick r:id="rId5"/>
              </a:rPr>
              <a:t>Gnosis</a:t>
            </a:r>
            <a:endParaRPr lang="en-US" dirty="0" smtClean="0"/>
          </a:p>
          <a:p>
            <a:pPr lvl="1"/>
            <a:r>
              <a:rPr lang="en-US" dirty="0" smtClean="0"/>
              <a:t>Prediction market: predict the outcome of real world event to get </a:t>
            </a:r>
            <a:r>
              <a:rPr lang="en-US" dirty="0" smtClean="0"/>
              <a:t>reward</a:t>
            </a:r>
          </a:p>
          <a:p>
            <a:r>
              <a:rPr lang="en-US" dirty="0" smtClean="0"/>
              <a:t>Many others: </a:t>
            </a:r>
            <a:r>
              <a:rPr lang="en-US" dirty="0" err="1" smtClean="0"/>
              <a:t>t</a:t>
            </a:r>
            <a:r>
              <a:rPr lang="en-US" dirty="0" err="1" smtClean="0"/>
              <a:t>heDao</a:t>
            </a:r>
            <a:r>
              <a:rPr lang="en-US" dirty="0" smtClean="0"/>
              <a:t>, </a:t>
            </a:r>
            <a:r>
              <a:rPr lang="en-US" dirty="0" err="1" smtClean="0"/>
              <a:t>iConomi</a:t>
            </a:r>
            <a:r>
              <a:rPr lang="en-US" dirty="0" smtClean="0"/>
              <a:t>, Golem, </a:t>
            </a:r>
            <a:r>
              <a:rPr lang="en-US" dirty="0" err="1" smtClean="0"/>
              <a:t>etc</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58</a:t>
            </a:fld>
            <a:endParaRPr lang="en-US"/>
          </a:p>
        </p:txBody>
      </p:sp>
    </p:spTree>
    <p:extLst>
      <p:ext uri="{BB962C8B-B14F-4D97-AF65-F5344CB8AC3E}">
        <p14:creationId xmlns:p14="http://schemas.microsoft.com/office/powerpoint/2010/main" val="95274048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Problems/ challenges</a:t>
            </a:r>
            <a:endParaRPr lang="en-US" dirty="0"/>
          </a:p>
        </p:txBody>
      </p:sp>
      <p:sp>
        <p:nvSpPr>
          <p:cNvPr id="5" name="Text Placeholder 4"/>
          <p:cNvSpPr>
            <a:spLocks noGrp="1"/>
          </p:cNvSpPr>
          <p:nvPr>
            <p:ph type="body" idx="1"/>
          </p:nvPr>
        </p:nvSpPr>
        <p:spPr/>
        <p:txBody>
          <a:bodyPr/>
          <a:lstStyle/>
          <a:p>
            <a:endParaRPr lang="en-US"/>
          </a:p>
        </p:txBody>
      </p:sp>
      <p:sp>
        <p:nvSpPr>
          <p:cNvPr id="2" name="Slide Number Placeholder 1"/>
          <p:cNvSpPr>
            <a:spLocks noGrp="1"/>
          </p:cNvSpPr>
          <p:nvPr>
            <p:ph type="sldNum" sz="quarter" idx="12"/>
          </p:nvPr>
        </p:nvSpPr>
        <p:spPr/>
        <p:txBody>
          <a:bodyPr/>
          <a:lstStyle/>
          <a:p>
            <a:fld id="{C44D6E56-4DDB-5448-B544-C1B1DCC2E384}" type="slidenum">
              <a:rPr lang="en-US" smtClean="0"/>
              <a:t>59</a:t>
            </a:fld>
            <a:endParaRPr lang="en-US"/>
          </a:p>
        </p:txBody>
      </p:sp>
    </p:spTree>
    <p:extLst>
      <p:ext uri="{BB962C8B-B14F-4D97-AF65-F5344CB8AC3E}">
        <p14:creationId xmlns:p14="http://schemas.microsoft.com/office/powerpoint/2010/main" val="9571841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i="1" dirty="0"/>
              <a:t>A computer program is a collection of </a:t>
            </a:r>
            <a:r>
              <a:rPr lang="en-US" i="1" dirty="0" smtClean="0"/>
              <a:t>instructions </a:t>
            </a:r>
            <a:r>
              <a:rPr lang="en-US" i="1" dirty="0"/>
              <a:t>that performs a specific task when executed by a computer. A computer requires programs to function, and typically executes the program's instructions in a central processing unit</a:t>
            </a:r>
            <a:r>
              <a:rPr lang="en-US" i="1" dirty="0" smtClean="0"/>
              <a:t>.</a:t>
            </a:r>
          </a:p>
          <a:p>
            <a:pPr marL="0" indent="0" algn="r">
              <a:buNone/>
            </a:pPr>
            <a:r>
              <a:rPr lang="en-US" i="1" dirty="0">
                <a:hlinkClick r:id="rId2"/>
              </a:rPr>
              <a:t>W</a:t>
            </a:r>
            <a:r>
              <a:rPr lang="en-US" i="1" dirty="0" smtClean="0">
                <a:hlinkClick r:id="rId2"/>
              </a:rPr>
              <a:t>ikipedia</a:t>
            </a:r>
            <a:endParaRPr lang="en-US" i="1" dirty="0"/>
          </a:p>
        </p:txBody>
      </p:sp>
      <p:sp>
        <p:nvSpPr>
          <p:cNvPr id="5" name="Slide Number Placeholder 4"/>
          <p:cNvSpPr>
            <a:spLocks noGrp="1"/>
          </p:cNvSpPr>
          <p:nvPr>
            <p:ph type="sldNum" sz="quarter" idx="12"/>
          </p:nvPr>
        </p:nvSpPr>
        <p:spPr/>
        <p:txBody>
          <a:bodyPr/>
          <a:lstStyle/>
          <a:p>
            <a:fld id="{C44D6E56-4DDB-5448-B544-C1B1DCC2E384}" type="slidenum">
              <a:rPr lang="en-US" smtClean="0"/>
              <a:t>6</a:t>
            </a:fld>
            <a:endParaRPr lang="en-US"/>
          </a:p>
        </p:txBody>
      </p:sp>
    </p:spTree>
    <p:extLst>
      <p:ext uri="{BB962C8B-B14F-4D97-AF65-F5344CB8AC3E}">
        <p14:creationId xmlns:p14="http://schemas.microsoft.com/office/powerpoint/2010/main" val="402811801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Privacy</a:t>
            </a:r>
            <a:endParaRPr lang="en-US" dirty="0"/>
          </a:p>
        </p:txBody>
      </p:sp>
      <p:sp>
        <p:nvSpPr>
          <p:cNvPr id="5" name="Content Placeholder 4"/>
          <p:cNvSpPr>
            <a:spLocks noGrp="1"/>
          </p:cNvSpPr>
          <p:nvPr>
            <p:ph idx="1"/>
          </p:nvPr>
        </p:nvSpPr>
        <p:spPr/>
        <p:txBody>
          <a:bodyPr>
            <a:normAutofit/>
          </a:bodyPr>
          <a:lstStyle/>
          <a:p>
            <a:r>
              <a:rPr lang="en-US" dirty="0" smtClean="0"/>
              <a:t>Ethereum blockchain guarantees </a:t>
            </a:r>
            <a:r>
              <a:rPr lang="en" dirty="0" smtClean="0"/>
              <a:t>correctness </a:t>
            </a:r>
            <a:r>
              <a:rPr lang="en" dirty="0"/>
              <a:t>and </a:t>
            </a:r>
            <a:r>
              <a:rPr lang="en" dirty="0" smtClean="0"/>
              <a:t>availability</a:t>
            </a:r>
            <a:r>
              <a:rPr lang="en-US" dirty="0" smtClean="0"/>
              <a:t>, not </a:t>
            </a:r>
            <a:r>
              <a:rPr lang="en-US" dirty="0"/>
              <a:t>privacy for s</a:t>
            </a:r>
            <a:r>
              <a:rPr lang="en" dirty="0"/>
              <a:t>mart </a:t>
            </a:r>
            <a:r>
              <a:rPr lang="en-US" dirty="0"/>
              <a:t>c</a:t>
            </a:r>
            <a:r>
              <a:rPr lang="en" dirty="0"/>
              <a:t>ontracts</a:t>
            </a:r>
            <a:endParaRPr lang="en-US" dirty="0"/>
          </a:p>
          <a:p>
            <a:pPr lvl="1"/>
            <a:r>
              <a:rPr lang="en-US" dirty="0" smtClean="0"/>
              <a:t>Everything on the Ethereum blockchain is public</a:t>
            </a:r>
          </a:p>
          <a:p>
            <a:pPr lvl="2"/>
            <a:r>
              <a:rPr lang="en-US" dirty="0" smtClean="0"/>
              <a:t>Cannot execute on private data (e.g. death will remains secret until the owner dies)</a:t>
            </a:r>
          </a:p>
          <a:p>
            <a:r>
              <a:rPr lang="en-US" dirty="0" smtClean="0"/>
              <a:t>Transactions are traceable</a:t>
            </a:r>
          </a:p>
          <a:p>
            <a:pPr lvl="1"/>
            <a:r>
              <a:rPr lang="en-US" dirty="0" smtClean="0">
                <a:hlinkClick r:id="rId2"/>
              </a:rPr>
              <a:t>Analysing transaction graph</a:t>
            </a:r>
            <a:r>
              <a:rPr lang="en-US" dirty="0" smtClean="0"/>
              <a:t> [IMC’13</a:t>
            </a:r>
            <a:r>
              <a:rPr lang="en-US" dirty="0" smtClean="0"/>
              <a:t>]</a:t>
            </a:r>
          </a:p>
        </p:txBody>
      </p:sp>
      <p:sp>
        <p:nvSpPr>
          <p:cNvPr id="2" name="Slide Number Placeholder 1"/>
          <p:cNvSpPr>
            <a:spLocks noGrp="1"/>
          </p:cNvSpPr>
          <p:nvPr>
            <p:ph type="sldNum" sz="quarter" idx="12"/>
          </p:nvPr>
        </p:nvSpPr>
        <p:spPr/>
        <p:txBody>
          <a:bodyPr/>
          <a:lstStyle/>
          <a:p>
            <a:fld id="{C44D6E56-4DDB-5448-B544-C1B1DCC2E384}" type="slidenum">
              <a:rPr lang="en-US" smtClean="0"/>
              <a:t>60</a:t>
            </a:fld>
            <a:endParaRPr lang="en-US"/>
          </a:p>
        </p:txBody>
      </p:sp>
    </p:spTree>
    <p:extLst>
      <p:ext uri="{BB962C8B-B14F-4D97-AF65-F5344CB8AC3E}">
        <p14:creationId xmlns:p14="http://schemas.microsoft.com/office/powerpoint/2010/main" val="311775958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Privacy Solution</a:t>
            </a:r>
            <a:endParaRPr lang="en-US" dirty="0"/>
          </a:p>
        </p:txBody>
      </p:sp>
      <p:sp>
        <p:nvSpPr>
          <p:cNvPr id="3" name="Content Placeholder 2"/>
          <p:cNvSpPr>
            <a:spLocks noGrp="1"/>
          </p:cNvSpPr>
          <p:nvPr>
            <p:ph idx="1"/>
          </p:nvPr>
        </p:nvSpPr>
        <p:spPr/>
        <p:txBody>
          <a:bodyPr>
            <a:normAutofit/>
          </a:bodyPr>
          <a:lstStyle/>
          <a:p>
            <a:pPr marL="342900" lvl="1" indent="-342900">
              <a:buFont typeface="Arial"/>
              <a:buChar char="•"/>
            </a:pPr>
            <a:r>
              <a:rPr lang="en-US" dirty="0" smtClean="0">
                <a:hlinkClick r:id="rId2"/>
              </a:rPr>
              <a:t>Hawk</a:t>
            </a:r>
            <a:r>
              <a:rPr lang="en-US" dirty="0"/>
              <a:t> </a:t>
            </a:r>
            <a:r>
              <a:rPr lang="en-US" dirty="0" smtClean="0"/>
              <a:t>(</a:t>
            </a:r>
            <a:r>
              <a:rPr lang="en-US" dirty="0" err="1" smtClean="0"/>
              <a:t>Kosba</a:t>
            </a:r>
            <a:r>
              <a:rPr lang="en-US" dirty="0" smtClean="0"/>
              <a:t> et al. IEEE S&amp;P’16)</a:t>
            </a:r>
          </a:p>
          <a:p>
            <a:pPr marL="742950" lvl="2" indent="-342900"/>
            <a:r>
              <a:rPr lang="en-US" dirty="0" smtClean="0"/>
              <a:t>Privacy</a:t>
            </a:r>
            <a:r>
              <a:rPr lang="en-US" dirty="0"/>
              <a:t>-Preserving Smart </a:t>
            </a:r>
            <a:r>
              <a:rPr lang="en-US" dirty="0" smtClean="0"/>
              <a:t>Contracts</a:t>
            </a:r>
          </a:p>
          <a:p>
            <a:pPr marL="742950" lvl="2" indent="-342900"/>
            <a:r>
              <a:rPr lang="en-US" dirty="0" smtClean="0"/>
              <a:t>Execute </a:t>
            </a:r>
            <a:r>
              <a:rPr lang="en-US" dirty="0"/>
              <a:t>confidential, fair, multiparty </a:t>
            </a:r>
            <a:r>
              <a:rPr lang="en-US" dirty="0" smtClean="0"/>
              <a:t>protocols</a:t>
            </a:r>
            <a:endParaRPr lang="en-US" dirty="0" smtClean="0">
              <a:hlinkClick r:id="rId3"/>
            </a:endParaRPr>
          </a:p>
          <a:p>
            <a:r>
              <a:rPr lang="en-US" dirty="0" smtClean="0">
                <a:hlinkClick r:id="rId3"/>
              </a:rPr>
              <a:t>ZeroCash </a:t>
            </a:r>
            <a:r>
              <a:rPr lang="en-US" dirty="0">
                <a:hlinkClick r:id="rId3"/>
              </a:rPr>
              <a:t>over </a:t>
            </a:r>
            <a:r>
              <a:rPr lang="en-US" dirty="0" smtClean="0">
                <a:hlinkClick r:id="rId3"/>
              </a:rPr>
              <a:t>Ethereum</a:t>
            </a:r>
            <a:r>
              <a:rPr lang="en-US" dirty="0" smtClean="0"/>
              <a:t>, </a:t>
            </a:r>
            <a:r>
              <a:rPr lang="en-US" dirty="0" smtClean="0">
                <a:hlinkClick r:id="rId4"/>
              </a:rPr>
              <a:t>Ring </a:t>
            </a:r>
            <a:r>
              <a:rPr lang="en-US" dirty="0">
                <a:hlinkClick r:id="rId4"/>
              </a:rPr>
              <a:t>signatures on </a:t>
            </a:r>
            <a:r>
              <a:rPr lang="en-US" dirty="0" smtClean="0">
                <a:hlinkClick r:id="rId4"/>
              </a:rPr>
              <a:t>Ethereum</a:t>
            </a:r>
            <a:endParaRPr lang="en-US" dirty="0" smtClean="0"/>
          </a:p>
          <a:p>
            <a:pPr lvl="1"/>
            <a:r>
              <a:rPr lang="en-US" dirty="0" smtClean="0"/>
              <a:t>M</a:t>
            </a:r>
            <a:r>
              <a:rPr lang="en-US" dirty="0" smtClean="0"/>
              <a:t>ixing </a:t>
            </a:r>
            <a:r>
              <a:rPr lang="en-US" dirty="0" smtClean="0"/>
              <a:t>coins with </a:t>
            </a:r>
            <a:r>
              <a:rPr lang="en-US" dirty="0" smtClean="0"/>
              <a:t>others</a:t>
            </a:r>
          </a:p>
        </p:txBody>
      </p:sp>
      <p:pic>
        <p:nvPicPr>
          <p:cNvPr id="5" name="Picture 4" descr="cryptomixer.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12249" y="2930160"/>
            <a:ext cx="3855553" cy="2137140"/>
          </a:xfrm>
          <a:prstGeom prst="rect">
            <a:avLst/>
          </a:prstGeom>
        </p:spPr>
      </p:pic>
      <p:sp>
        <p:nvSpPr>
          <p:cNvPr id="8" name="Oval 7"/>
          <p:cNvSpPr/>
          <p:nvPr/>
        </p:nvSpPr>
        <p:spPr>
          <a:xfrm>
            <a:off x="5183282" y="3863750"/>
            <a:ext cx="550189" cy="550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t>
            </a:r>
            <a:endParaRPr lang="en-US" dirty="0"/>
          </a:p>
        </p:txBody>
      </p:sp>
      <p:sp>
        <p:nvSpPr>
          <p:cNvPr id="9" name="Oval 8"/>
          <p:cNvSpPr/>
          <p:nvPr/>
        </p:nvSpPr>
        <p:spPr>
          <a:xfrm>
            <a:off x="5862245" y="3513118"/>
            <a:ext cx="550189" cy="550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t>
            </a:r>
            <a:endParaRPr lang="en-US" dirty="0"/>
          </a:p>
        </p:txBody>
      </p:sp>
      <p:sp>
        <p:nvSpPr>
          <p:cNvPr id="10" name="Oval 9"/>
          <p:cNvSpPr/>
          <p:nvPr/>
        </p:nvSpPr>
        <p:spPr>
          <a:xfrm>
            <a:off x="5312056" y="3087032"/>
            <a:ext cx="550189" cy="55035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E</a:t>
            </a:r>
            <a:endParaRPr lang="en-US" dirty="0"/>
          </a:p>
        </p:txBody>
      </p:sp>
      <p:sp>
        <p:nvSpPr>
          <p:cNvPr id="11" name="Oval 10"/>
          <p:cNvSpPr/>
          <p:nvPr/>
        </p:nvSpPr>
        <p:spPr>
          <a:xfrm>
            <a:off x="8098894" y="2930161"/>
            <a:ext cx="550189" cy="55035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a:t>
            </a:r>
            <a:endParaRPr lang="en-US" dirty="0"/>
          </a:p>
        </p:txBody>
      </p:sp>
      <p:sp>
        <p:nvSpPr>
          <p:cNvPr id="12" name="Oval 11"/>
          <p:cNvSpPr/>
          <p:nvPr/>
        </p:nvSpPr>
        <p:spPr>
          <a:xfrm>
            <a:off x="7823799" y="3480514"/>
            <a:ext cx="550189" cy="55035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a:t>
            </a:r>
            <a:endParaRPr lang="en-US" dirty="0"/>
          </a:p>
        </p:txBody>
      </p:sp>
      <p:sp>
        <p:nvSpPr>
          <p:cNvPr id="13" name="Oval 12"/>
          <p:cNvSpPr/>
          <p:nvPr/>
        </p:nvSpPr>
        <p:spPr>
          <a:xfrm>
            <a:off x="8517613" y="3516098"/>
            <a:ext cx="550189" cy="550353"/>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E</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61</a:t>
            </a:fld>
            <a:endParaRPr lang="en-US"/>
          </a:p>
        </p:txBody>
      </p:sp>
    </p:spTree>
    <p:extLst>
      <p:ext uri="{BB962C8B-B14F-4D97-AF65-F5344CB8AC3E}">
        <p14:creationId xmlns:p14="http://schemas.microsoft.com/office/powerpoint/2010/main" val="8617046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a:t>
            </a:r>
            <a:endParaRPr lang="en-US" dirty="0"/>
          </a:p>
        </p:txBody>
      </p:sp>
      <p:sp>
        <p:nvSpPr>
          <p:cNvPr id="3" name="Content Placeholder 2"/>
          <p:cNvSpPr>
            <a:spLocks noGrp="1"/>
          </p:cNvSpPr>
          <p:nvPr>
            <p:ph idx="1"/>
          </p:nvPr>
        </p:nvSpPr>
        <p:spPr>
          <a:xfrm>
            <a:off x="457200" y="1000323"/>
            <a:ext cx="7501758" cy="2332265"/>
          </a:xfrm>
        </p:spPr>
        <p:txBody>
          <a:bodyPr>
            <a:normAutofit fontScale="92500" lnSpcReduction="20000"/>
          </a:bodyPr>
          <a:lstStyle/>
          <a:p>
            <a:r>
              <a:rPr lang="en-US" dirty="0" smtClean="0"/>
              <a:t>Resources on blockchain are expensive</a:t>
            </a:r>
          </a:p>
          <a:p>
            <a:pPr lvl="1"/>
            <a:r>
              <a:rPr lang="en-US" dirty="0" smtClean="0"/>
              <a:t>Full nodes perform </a:t>
            </a:r>
            <a:r>
              <a:rPr lang="en-US" dirty="0"/>
              <a:t>the same on-chain </a:t>
            </a:r>
            <a:r>
              <a:rPr lang="en-US" dirty="0" smtClean="0"/>
              <a:t>computations</a:t>
            </a:r>
          </a:p>
          <a:p>
            <a:pPr lvl="1"/>
            <a:r>
              <a:rPr lang="en-US" dirty="0" smtClean="0"/>
              <a:t>Full nodes store the same data</a:t>
            </a:r>
          </a:p>
          <a:p>
            <a:r>
              <a:rPr lang="en-US" dirty="0" smtClean="0"/>
              <a:t>Gas-limit is relatively small</a:t>
            </a:r>
          </a:p>
          <a:p>
            <a:pPr lvl="1"/>
            <a:r>
              <a:rPr lang="en-US" dirty="0"/>
              <a:t>C</a:t>
            </a:r>
            <a:r>
              <a:rPr lang="en-US" dirty="0" smtClean="0"/>
              <a:t>an’t run an OS on blockchain</a:t>
            </a:r>
          </a:p>
          <a:p>
            <a:pPr lvl="1"/>
            <a:r>
              <a:rPr lang="en-US" dirty="0" smtClean="0"/>
              <a:t>Can’t increase gas-limit: </a:t>
            </a:r>
            <a:r>
              <a:rPr lang="en-US" dirty="0" err="1" smtClean="0"/>
              <a:t>DoS</a:t>
            </a:r>
            <a:r>
              <a:rPr lang="en-US" dirty="0" smtClean="0"/>
              <a:t> vector</a:t>
            </a:r>
          </a:p>
          <a:p>
            <a:endParaRPr lang="en-US" dirty="0"/>
          </a:p>
        </p:txBody>
      </p:sp>
      <p:grpSp>
        <p:nvGrpSpPr>
          <p:cNvPr id="8" name="Group 7"/>
          <p:cNvGrpSpPr/>
          <p:nvPr/>
        </p:nvGrpSpPr>
        <p:grpSpPr>
          <a:xfrm>
            <a:off x="306328" y="3194934"/>
            <a:ext cx="4169809" cy="1868126"/>
            <a:chOff x="306324" y="3194934"/>
            <a:chExt cx="4169809" cy="1868126"/>
          </a:xfrm>
        </p:grpSpPr>
        <p:pic>
          <p:nvPicPr>
            <p:cNvPr id="5" name="Picture 4" descr="Screen Shot 2017-01-11 at 14.42.3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324" y="3194934"/>
              <a:ext cx="4169809" cy="1868126"/>
            </a:xfrm>
            <a:prstGeom prst="rect">
              <a:avLst/>
            </a:prstGeom>
            <a:ln>
              <a:solidFill>
                <a:schemeClr val="tx2">
                  <a:lumMod val="60000"/>
                  <a:lumOff val="40000"/>
                </a:schemeClr>
              </a:solidFill>
            </a:ln>
            <a:effectLst>
              <a:glow rad="63500">
                <a:schemeClr val="accent1">
                  <a:satMod val="175000"/>
                  <a:alpha val="40000"/>
                </a:schemeClr>
              </a:glow>
              <a:outerShdw blurRad="50800" dist="38100" algn="l" rotWithShape="0">
                <a:prstClr val="black">
                  <a:alpha val="40000"/>
                </a:prstClr>
              </a:outerShdw>
            </a:effectLst>
          </p:spPr>
        </p:pic>
        <p:pic>
          <p:nvPicPr>
            <p:cNvPr id="7" name="Picture 6" descr="Screen Shot 2017-01-11 at 14.55.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1027" y="3527609"/>
              <a:ext cx="1515106" cy="424230"/>
            </a:xfrm>
            <a:prstGeom prst="rect">
              <a:avLst/>
            </a:prstGeom>
          </p:spPr>
        </p:pic>
      </p:grpSp>
      <p:grpSp>
        <p:nvGrpSpPr>
          <p:cNvPr id="10" name="Group 9"/>
          <p:cNvGrpSpPr/>
          <p:nvPr/>
        </p:nvGrpSpPr>
        <p:grpSpPr>
          <a:xfrm>
            <a:off x="4690724" y="3194934"/>
            <a:ext cx="4286680" cy="1868126"/>
            <a:chOff x="4690724" y="3194934"/>
            <a:chExt cx="4286680" cy="1868126"/>
          </a:xfrm>
        </p:grpSpPr>
        <p:pic>
          <p:nvPicPr>
            <p:cNvPr id="6" name="Picture 5" descr="Screen Shot 2017-01-11 at 14.46.3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0724" y="3194934"/>
              <a:ext cx="4286680" cy="1868126"/>
            </a:xfrm>
            <a:prstGeom prst="rect">
              <a:avLst/>
            </a:prstGeom>
            <a:ln>
              <a:solidFill>
                <a:schemeClr val="tx2">
                  <a:lumMod val="60000"/>
                  <a:lumOff val="40000"/>
                </a:schemeClr>
              </a:solidFill>
            </a:ln>
            <a:effectLst>
              <a:glow rad="63500">
                <a:schemeClr val="accent1">
                  <a:satMod val="175000"/>
                  <a:alpha val="40000"/>
                </a:schemeClr>
              </a:glow>
              <a:outerShdw blurRad="50800" dist="38100" algn="l" rotWithShape="0">
                <a:prstClr val="black">
                  <a:alpha val="40000"/>
                </a:prstClr>
              </a:outerShdw>
            </a:effectLst>
          </p:spPr>
        </p:pic>
        <p:pic>
          <p:nvPicPr>
            <p:cNvPr id="9" name="Picture 8" descr="Screen Shot 2017-01-11 at 14.55.2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7744" y="3194934"/>
              <a:ext cx="1629660" cy="482246"/>
            </a:xfrm>
            <a:prstGeom prst="rect">
              <a:avLst/>
            </a:prstGeom>
          </p:spPr>
        </p:pic>
      </p:grpSp>
      <p:sp>
        <p:nvSpPr>
          <p:cNvPr id="4" name="Slide Number Placeholder 3"/>
          <p:cNvSpPr>
            <a:spLocks noGrp="1"/>
          </p:cNvSpPr>
          <p:nvPr>
            <p:ph type="sldNum" sz="quarter" idx="12"/>
          </p:nvPr>
        </p:nvSpPr>
        <p:spPr/>
        <p:txBody>
          <a:bodyPr/>
          <a:lstStyle/>
          <a:p>
            <a:fld id="{C44D6E56-4DDB-5448-B544-C1B1DCC2E384}" type="slidenum">
              <a:rPr lang="en-US" smtClean="0"/>
              <a:t>62</a:t>
            </a:fld>
            <a:endParaRPr lang="en-US"/>
          </a:p>
        </p:txBody>
      </p:sp>
    </p:spTree>
    <p:extLst>
      <p:ext uri="{BB962C8B-B14F-4D97-AF65-F5344CB8AC3E}">
        <p14:creationId xmlns:p14="http://schemas.microsoft.com/office/powerpoint/2010/main" val="17423520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p:tgtEl>
                                          <p:spTgt spid="8"/>
                                        </p:tgtEl>
                                        <p:attrNameLst>
                                          <p:attrName>ppt_y</p:attrName>
                                        </p:attrNameLst>
                                      </p:cBhvr>
                                      <p:tavLst>
                                        <p:tav tm="0">
                                          <p:val>
                                            <p:strVal val="#ppt_y+#ppt_h*1.125000"/>
                                          </p:val>
                                        </p:tav>
                                        <p:tav tm="100000">
                                          <p:val>
                                            <p:strVal val="#ppt_y"/>
                                          </p:val>
                                        </p:tav>
                                      </p:tavLst>
                                    </p:anim>
                                    <p:animEffect transition="in" filter="wipe(up)">
                                      <p:cBhvr>
                                        <p:cTn id="16" dur="500"/>
                                        <p:tgtEl>
                                          <p:spTgt spid="8"/>
                                        </p:tgtEl>
                                      </p:cBhvr>
                                    </p:animEffect>
                                  </p:childTnLst>
                                </p:cTn>
                              </p:par>
                              <p:par>
                                <p:cTn id="17" presetID="1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ppt_h*1.125000"/>
                                          </p:val>
                                        </p:tav>
                                        <p:tav tm="100000">
                                          <p:val>
                                            <p:strVal val="#ppt_y"/>
                                          </p:val>
                                        </p:tav>
                                      </p:tavLst>
                                    </p:anim>
                                    <p:animEffect transition="in" filter="wipe(up)">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Solution 1: </a:t>
            </a:r>
            <a:r>
              <a:rPr lang="en-US" dirty="0" err="1" smtClean="0"/>
              <a:t>Sharding</a:t>
            </a:r>
            <a:endParaRPr lang="en-US" dirty="0"/>
          </a:p>
        </p:txBody>
      </p:sp>
      <p:sp>
        <p:nvSpPr>
          <p:cNvPr id="3" name="Content Placeholder 2"/>
          <p:cNvSpPr>
            <a:spLocks noGrp="1"/>
          </p:cNvSpPr>
          <p:nvPr>
            <p:ph idx="1"/>
          </p:nvPr>
        </p:nvSpPr>
        <p:spPr>
          <a:xfrm>
            <a:off x="150883" y="1050626"/>
            <a:ext cx="5792468" cy="3594303"/>
          </a:xfrm>
        </p:spPr>
        <p:txBody>
          <a:bodyPr>
            <a:normAutofit fontScale="92500"/>
          </a:bodyPr>
          <a:lstStyle/>
          <a:p>
            <a:r>
              <a:rPr lang="en-US" dirty="0" smtClean="0"/>
              <a:t>Divide the network into sub-networks</a:t>
            </a:r>
            <a:endParaRPr lang="en-US" dirty="0"/>
          </a:p>
          <a:p>
            <a:pPr lvl="1"/>
            <a:r>
              <a:rPr lang="en-US" dirty="0" smtClean="0"/>
              <a:t>each stores and manages a fraction of the </a:t>
            </a:r>
            <a:r>
              <a:rPr lang="en-US" dirty="0" smtClean="0"/>
              <a:t>blockchain (a shard)</a:t>
            </a:r>
            <a:endParaRPr lang="en-US" dirty="0" smtClean="0"/>
          </a:p>
          <a:p>
            <a:pPr lvl="1"/>
            <a:r>
              <a:rPr lang="en-US" dirty="0" smtClean="0"/>
              <a:t>Allow scaling up as the network grows</a:t>
            </a:r>
          </a:p>
          <a:p>
            <a:r>
              <a:rPr lang="en-US" dirty="0" smtClean="0"/>
              <a:t>There is a catch</a:t>
            </a:r>
          </a:p>
          <a:p>
            <a:pPr lvl="1"/>
            <a:r>
              <a:rPr lang="en-US" dirty="0" smtClean="0"/>
              <a:t>May affect usability or performance</a:t>
            </a:r>
          </a:p>
          <a:p>
            <a:pPr lvl="1"/>
            <a:r>
              <a:rPr lang="en-US" dirty="0" smtClean="0"/>
              <a:t>May not be compatible </a:t>
            </a:r>
            <a:r>
              <a:rPr lang="en-US" dirty="0" smtClean="0"/>
              <a:t>with all existing applications</a:t>
            </a:r>
          </a:p>
        </p:txBody>
      </p:sp>
      <p:pic>
        <p:nvPicPr>
          <p:cNvPr id="11" name="Picture 10" descr="pic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7765" y="770536"/>
            <a:ext cx="2622403" cy="1584819"/>
          </a:xfrm>
          <a:prstGeom prst="rect">
            <a:avLst/>
          </a:prstGeom>
        </p:spPr>
      </p:pic>
      <p:pic>
        <p:nvPicPr>
          <p:cNvPr id="12" name="Picture 11" descr="pic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382" y="2135837"/>
            <a:ext cx="3280996" cy="1725561"/>
          </a:xfrm>
          <a:prstGeom prst="rect">
            <a:avLst/>
          </a:prstGeom>
        </p:spPr>
      </p:pic>
      <p:sp>
        <p:nvSpPr>
          <p:cNvPr id="13" name="Slide Number Placeholder 12"/>
          <p:cNvSpPr>
            <a:spLocks noGrp="1"/>
          </p:cNvSpPr>
          <p:nvPr>
            <p:ph type="sldNum" sz="quarter" idx="12"/>
          </p:nvPr>
        </p:nvSpPr>
        <p:spPr/>
        <p:txBody>
          <a:bodyPr/>
          <a:lstStyle/>
          <a:p>
            <a:fld id="{C44D6E56-4DDB-5448-B544-C1B1DCC2E384}" type="slidenum">
              <a:rPr lang="en-US" smtClean="0"/>
              <a:t>63</a:t>
            </a:fld>
            <a:endParaRPr lang="en-US"/>
          </a:p>
        </p:txBody>
      </p:sp>
      <p:grpSp>
        <p:nvGrpSpPr>
          <p:cNvPr id="4" name="Group 3"/>
          <p:cNvGrpSpPr/>
          <p:nvPr/>
        </p:nvGrpSpPr>
        <p:grpSpPr>
          <a:xfrm>
            <a:off x="5587297" y="3836395"/>
            <a:ext cx="3515738" cy="1266135"/>
            <a:chOff x="2451287" y="5131750"/>
            <a:chExt cx="4088924" cy="1560999"/>
          </a:xfrm>
        </p:grpSpPr>
        <p:sp>
          <p:nvSpPr>
            <p:cNvPr id="5" name="Shape 157"/>
            <p:cNvSpPr/>
            <p:nvPr/>
          </p:nvSpPr>
          <p:spPr>
            <a:xfrm>
              <a:off x="2451287" y="5671950"/>
              <a:ext cx="1205099" cy="1020799"/>
            </a:xfrm>
            <a:prstGeom prst="roundRect">
              <a:avLst>
                <a:gd name="adj" fmla="val 16667"/>
              </a:avLst>
            </a:prstGeom>
            <a:solidFill>
              <a:schemeClr val="accent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solidFill>
                    <a:schemeClr val="lt1"/>
                  </a:solidFill>
                </a:rPr>
                <a:t>Shard 1</a:t>
              </a:r>
              <a:endParaRPr lang="en" b="1" baseline="-25000" dirty="0">
                <a:solidFill>
                  <a:schemeClr val="lt1"/>
                </a:solidFill>
              </a:endParaRPr>
            </a:p>
          </p:txBody>
        </p:sp>
        <p:sp>
          <p:nvSpPr>
            <p:cNvPr id="6" name="Shape 158"/>
            <p:cNvSpPr/>
            <p:nvPr/>
          </p:nvSpPr>
          <p:spPr>
            <a:xfrm>
              <a:off x="3921862" y="5669183"/>
              <a:ext cx="1205099" cy="1020799"/>
            </a:xfrm>
            <a:prstGeom prst="roundRect">
              <a:avLst>
                <a:gd name="adj" fmla="val 16667"/>
              </a:avLst>
            </a:prstGeom>
            <a:solidFill>
              <a:schemeClr val="accent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solidFill>
                    <a:schemeClr val="lt1"/>
                  </a:solidFill>
                </a:rPr>
                <a:t>Shard 2</a:t>
              </a:r>
              <a:endParaRPr lang="en" b="1" baseline="-25000" dirty="0">
                <a:solidFill>
                  <a:schemeClr val="lt1"/>
                </a:solidFill>
              </a:endParaRPr>
            </a:p>
          </p:txBody>
        </p:sp>
        <p:sp>
          <p:nvSpPr>
            <p:cNvPr id="7" name="Shape 159"/>
            <p:cNvSpPr/>
            <p:nvPr/>
          </p:nvSpPr>
          <p:spPr>
            <a:xfrm>
              <a:off x="5335112" y="5669183"/>
              <a:ext cx="1205099" cy="1020799"/>
            </a:xfrm>
            <a:prstGeom prst="roundRect">
              <a:avLst>
                <a:gd name="adj" fmla="val 16667"/>
              </a:avLst>
            </a:prstGeom>
            <a:solidFill>
              <a:schemeClr val="accent3"/>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b="1" dirty="0" smtClean="0">
                  <a:solidFill>
                    <a:schemeClr val="lt1"/>
                  </a:solidFill>
                </a:rPr>
                <a:t>Shard 3</a:t>
              </a:r>
              <a:endParaRPr lang="en" b="1" baseline="-25000" dirty="0">
                <a:solidFill>
                  <a:schemeClr val="lt1"/>
                </a:solidFill>
              </a:endParaRPr>
            </a:p>
          </p:txBody>
        </p:sp>
        <p:sp>
          <p:nvSpPr>
            <p:cNvPr id="8" name="Shape 160"/>
            <p:cNvSpPr/>
            <p:nvPr/>
          </p:nvSpPr>
          <p:spPr>
            <a:xfrm>
              <a:off x="2958351" y="5131750"/>
              <a:ext cx="236700" cy="5339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 name="Shape 161"/>
            <p:cNvSpPr/>
            <p:nvPr/>
          </p:nvSpPr>
          <p:spPr>
            <a:xfrm>
              <a:off x="4429801" y="5133466"/>
              <a:ext cx="236700" cy="5339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 name="Shape 162"/>
            <p:cNvSpPr/>
            <p:nvPr/>
          </p:nvSpPr>
          <p:spPr>
            <a:xfrm>
              <a:off x="5901251" y="5133483"/>
              <a:ext cx="236700" cy="533999"/>
            </a:xfrm>
            <a:prstGeom prst="downArrow">
              <a:avLst>
                <a:gd name="adj1" fmla="val 50000"/>
                <a:gd name="adj2" fmla="val 500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5666346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Scalability </a:t>
            </a:r>
            <a:r>
              <a:rPr lang="en-US" dirty="0" smtClean="0"/>
              <a:t>Solution 2: State Channel</a:t>
            </a:r>
            <a:endParaRPr lang="en-US" dirty="0"/>
          </a:p>
        </p:txBody>
      </p:sp>
      <p:sp>
        <p:nvSpPr>
          <p:cNvPr id="3" name="Content Placeholder 2"/>
          <p:cNvSpPr>
            <a:spLocks noGrp="1"/>
          </p:cNvSpPr>
          <p:nvPr>
            <p:ph idx="1"/>
          </p:nvPr>
        </p:nvSpPr>
        <p:spPr>
          <a:xfrm>
            <a:off x="457202" y="1000322"/>
            <a:ext cx="5250759" cy="3594303"/>
          </a:xfrm>
        </p:spPr>
        <p:txBody>
          <a:bodyPr>
            <a:normAutofit fontScale="92500"/>
          </a:bodyPr>
          <a:lstStyle/>
          <a:p>
            <a:r>
              <a:rPr lang="en-US" sz="2400" dirty="0" smtClean="0"/>
              <a:t>Similar </a:t>
            </a:r>
            <a:r>
              <a:rPr lang="en-US" sz="2400" dirty="0"/>
              <a:t>to </a:t>
            </a:r>
            <a:r>
              <a:rPr lang="en-US" sz="2400" dirty="0" smtClean="0"/>
              <a:t>payment channel (e.g. lightning network) </a:t>
            </a:r>
            <a:r>
              <a:rPr lang="en-US" sz="2200" dirty="0"/>
              <a:t>b</a:t>
            </a:r>
            <a:r>
              <a:rPr lang="en-US" sz="2200" dirty="0" smtClean="0"/>
              <a:t>ut for states</a:t>
            </a:r>
          </a:p>
          <a:p>
            <a:pPr lvl="1"/>
            <a:r>
              <a:rPr lang="en-US" sz="2200" dirty="0" smtClean="0"/>
              <a:t>Scaling </a:t>
            </a:r>
            <a:r>
              <a:rPr lang="en-US" sz="2200" dirty="0"/>
              <a:t>by using off-chain transactions</a:t>
            </a:r>
          </a:p>
          <a:p>
            <a:pPr lvl="1"/>
            <a:r>
              <a:rPr lang="en-US" sz="2200" dirty="0"/>
              <a:t>Can update the state </a:t>
            </a:r>
            <a:r>
              <a:rPr lang="en-US" sz="2200" dirty="0" smtClean="0"/>
              <a:t>multiple times</a:t>
            </a:r>
            <a:endParaRPr lang="en-US" sz="2200" dirty="0"/>
          </a:p>
          <a:p>
            <a:pPr lvl="1"/>
            <a:r>
              <a:rPr lang="en-US" sz="2200" dirty="0"/>
              <a:t>Only settlement transactions are on-</a:t>
            </a:r>
            <a:r>
              <a:rPr lang="en-US" sz="2200" dirty="0" smtClean="0"/>
              <a:t>chain</a:t>
            </a:r>
          </a:p>
          <a:p>
            <a:r>
              <a:rPr lang="en-US" sz="2600" dirty="0" smtClean="0"/>
              <a:t>Challenges</a:t>
            </a:r>
          </a:p>
          <a:p>
            <a:pPr lvl="1"/>
            <a:r>
              <a:rPr lang="en-US" sz="2200" dirty="0" smtClean="0"/>
              <a:t>Cannot create state channel for all applications</a:t>
            </a:r>
          </a:p>
          <a:p>
            <a:pPr lvl="1"/>
            <a:r>
              <a:rPr lang="en-US" sz="2200" dirty="0" smtClean="0"/>
              <a:t>Still early research, more work needed</a:t>
            </a:r>
          </a:p>
          <a:p>
            <a:endParaRPr lang="en-US" dirty="0"/>
          </a:p>
          <a:p>
            <a:endParaRPr lang="en-US" sz="2400" dirty="0"/>
          </a:p>
        </p:txBody>
      </p:sp>
      <p:sp>
        <p:nvSpPr>
          <p:cNvPr id="11" name="Rectangle 10"/>
          <p:cNvSpPr/>
          <p:nvPr/>
        </p:nvSpPr>
        <p:spPr>
          <a:xfrm>
            <a:off x="7910876" y="991808"/>
            <a:ext cx="1199471" cy="50192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Blockchain</a:t>
            </a:r>
            <a:endParaRPr lang="en-US" dirty="0"/>
          </a:p>
        </p:txBody>
      </p:sp>
      <p:pic>
        <p:nvPicPr>
          <p:cNvPr id="12" name="Picture 11"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535" y="924495"/>
            <a:ext cx="758988" cy="569241"/>
          </a:xfrm>
          <a:prstGeom prst="rect">
            <a:avLst/>
          </a:prstGeom>
        </p:spPr>
      </p:pic>
      <p:cxnSp>
        <p:nvCxnSpPr>
          <p:cNvPr id="17" name="Straight Arrow Connector 16"/>
          <p:cNvCxnSpPr/>
          <p:nvPr/>
        </p:nvCxnSpPr>
        <p:spPr>
          <a:xfrm>
            <a:off x="6267831" y="1966582"/>
            <a:ext cx="177520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496366" y="2278780"/>
            <a:ext cx="571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6267834" y="2790341"/>
            <a:ext cx="2198519"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a:off x="7255415" y="2790341"/>
            <a:ext cx="1256298" cy="0"/>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5735271" y="1748074"/>
            <a:ext cx="532563" cy="369332"/>
          </a:xfrm>
          <a:prstGeom prst="rect">
            <a:avLst/>
          </a:prstGeom>
          <a:noFill/>
          <a:ln>
            <a:noFill/>
          </a:ln>
        </p:spPr>
        <p:txBody>
          <a:bodyPr wrap="square" rtlCol="0">
            <a:spAutoFit/>
          </a:bodyPr>
          <a:lstStyle/>
          <a:p>
            <a:r>
              <a:rPr lang="en-US" dirty="0" smtClean="0"/>
              <a:t>TX1</a:t>
            </a:r>
            <a:endParaRPr lang="en-US" dirty="0"/>
          </a:p>
        </p:txBody>
      </p:sp>
      <p:sp>
        <p:nvSpPr>
          <p:cNvPr id="31" name="TextBox 30"/>
          <p:cNvSpPr txBox="1"/>
          <p:nvPr/>
        </p:nvSpPr>
        <p:spPr>
          <a:xfrm>
            <a:off x="6895986" y="1997266"/>
            <a:ext cx="696426" cy="369332"/>
          </a:xfrm>
          <a:prstGeom prst="rect">
            <a:avLst/>
          </a:prstGeom>
          <a:noFill/>
          <a:ln>
            <a:noFill/>
          </a:ln>
        </p:spPr>
        <p:txBody>
          <a:bodyPr wrap="square" rtlCol="0">
            <a:spAutoFit/>
          </a:bodyPr>
          <a:lstStyle/>
          <a:p>
            <a:r>
              <a:rPr lang="en-US" dirty="0" smtClean="0"/>
              <a:t>TX2</a:t>
            </a:r>
            <a:endParaRPr lang="en-US" dirty="0"/>
          </a:p>
        </p:txBody>
      </p:sp>
      <p:sp>
        <p:nvSpPr>
          <p:cNvPr id="34" name="TextBox 33"/>
          <p:cNvSpPr txBox="1"/>
          <p:nvPr/>
        </p:nvSpPr>
        <p:spPr>
          <a:xfrm>
            <a:off x="8043035" y="2544140"/>
            <a:ext cx="1100967" cy="646331"/>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smtClean="0"/>
              <a:t>X’s </a:t>
            </a:r>
            <a:r>
              <a:rPr lang="en-US" dirty="0" smtClean="0"/>
              <a:t>Initial State</a:t>
            </a:r>
            <a:endParaRPr lang="en-US" dirty="0"/>
          </a:p>
        </p:txBody>
      </p:sp>
      <p:sp>
        <p:nvSpPr>
          <p:cNvPr id="35" name="TextBox 34"/>
          <p:cNvSpPr txBox="1"/>
          <p:nvPr/>
        </p:nvSpPr>
        <p:spPr>
          <a:xfrm>
            <a:off x="8165932" y="4152425"/>
            <a:ext cx="978068" cy="646331"/>
          </a:xfrm>
          <a:prstGeom prst="rect">
            <a:avLst/>
          </a:prstGeom>
          <a:solidFill>
            <a:schemeClr val="bg1">
              <a:lumMod val="85000"/>
            </a:schemeClr>
          </a:solidFill>
          <a:ln>
            <a:solidFill>
              <a:schemeClr val="bg1">
                <a:lumMod val="85000"/>
              </a:schemeClr>
            </a:solidFill>
          </a:ln>
        </p:spPr>
        <p:txBody>
          <a:bodyPr wrap="square" rtlCol="0">
            <a:spAutoFit/>
          </a:bodyPr>
          <a:lstStyle/>
          <a:p>
            <a:r>
              <a:rPr lang="en-US" dirty="0" smtClean="0"/>
              <a:t>X’s Final </a:t>
            </a:r>
            <a:r>
              <a:rPr lang="en-US" dirty="0"/>
              <a:t>State</a:t>
            </a:r>
          </a:p>
        </p:txBody>
      </p:sp>
      <p:cxnSp>
        <p:nvCxnSpPr>
          <p:cNvPr id="36" name="Straight Arrow Connector 35"/>
          <p:cNvCxnSpPr>
            <a:endCxn id="35" idx="1"/>
          </p:cNvCxnSpPr>
          <p:nvPr/>
        </p:nvCxnSpPr>
        <p:spPr>
          <a:xfrm flipV="1">
            <a:off x="6110794" y="4475591"/>
            <a:ext cx="2055138" cy="386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V="1">
            <a:off x="7471704" y="4756188"/>
            <a:ext cx="694228" cy="7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5694306" y="4137663"/>
            <a:ext cx="532563" cy="369332"/>
          </a:xfrm>
          <a:prstGeom prst="rect">
            <a:avLst/>
          </a:prstGeom>
          <a:noFill/>
          <a:ln>
            <a:noFill/>
          </a:ln>
        </p:spPr>
        <p:txBody>
          <a:bodyPr wrap="square" rtlCol="0">
            <a:spAutoFit/>
          </a:bodyPr>
          <a:lstStyle/>
          <a:p>
            <a:r>
              <a:rPr lang="en-US" dirty="0" smtClean="0"/>
              <a:t>TX3</a:t>
            </a:r>
            <a:endParaRPr lang="en-US" dirty="0"/>
          </a:p>
        </p:txBody>
      </p:sp>
      <p:sp>
        <p:nvSpPr>
          <p:cNvPr id="39" name="TextBox 38"/>
          <p:cNvSpPr txBox="1"/>
          <p:nvPr/>
        </p:nvSpPr>
        <p:spPr>
          <a:xfrm>
            <a:off x="6855021" y="4386855"/>
            <a:ext cx="696426" cy="369332"/>
          </a:xfrm>
          <a:prstGeom prst="rect">
            <a:avLst/>
          </a:prstGeom>
          <a:noFill/>
          <a:ln>
            <a:noFill/>
          </a:ln>
        </p:spPr>
        <p:txBody>
          <a:bodyPr wrap="square" rtlCol="0">
            <a:spAutoFit/>
          </a:bodyPr>
          <a:lstStyle/>
          <a:p>
            <a:r>
              <a:rPr lang="en-US" dirty="0" smtClean="0"/>
              <a:t>TX4</a:t>
            </a:r>
            <a:endParaRPr lang="en-US" dirty="0"/>
          </a:p>
        </p:txBody>
      </p:sp>
      <p:cxnSp>
        <p:nvCxnSpPr>
          <p:cNvPr id="40" name="Straight Arrow Connector 39"/>
          <p:cNvCxnSpPr/>
          <p:nvPr/>
        </p:nvCxnSpPr>
        <p:spPr>
          <a:xfrm>
            <a:off x="6215406" y="3295644"/>
            <a:ext cx="125629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267837" y="4027801"/>
            <a:ext cx="125629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054340" y="3484284"/>
            <a:ext cx="1638656" cy="369332"/>
          </a:xfrm>
          <a:prstGeom prst="rect">
            <a:avLst/>
          </a:prstGeom>
          <a:solidFill>
            <a:schemeClr val="bg1">
              <a:lumMod val="85000"/>
            </a:schemeClr>
          </a:solidFill>
          <a:ln>
            <a:noFill/>
          </a:ln>
        </p:spPr>
        <p:txBody>
          <a:bodyPr wrap="square" rtlCol="0">
            <a:spAutoFit/>
          </a:bodyPr>
          <a:lstStyle/>
          <a:p>
            <a:r>
              <a:rPr lang="en-US" dirty="0" smtClean="0"/>
              <a:t>Many states </a:t>
            </a:r>
            <a:r>
              <a:rPr lang="en-US" dirty="0" err="1" smtClean="0"/>
              <a:t>i</a:t>
            </a:r>
            <a:endParaRPr lang="en-US" dirty="0"/>
          </a:p>
        </p:txBody>
      </p:sp>
      <p:cxnSp>
        <p:nvCxnSpPr>
          <p:cNvPr id="50" name="Straight Connector 49"/>
          <p:cNvCxnSpPr/>
          <p:nvPr/>
        </p:nvCxnSpPr>
        <p:spPr>
          <a:xfrm>
            <a:off x="7795543" y="991808"/>
            <a:ext cx="0" cy="4151693"/>
          </a:xfrm>
          <a:prstGeom prst="line">
            <a:avLst/>
          </a:prstGeom>
          <a:ln w="63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6855021" y="991808"/>
            <a:ext cx="0" cy="4151693"/>
          </a:xfrm>
          <a:prstGeom prst="line">
            <a:avLst/>
          </a:prstGeom>
          <a:ln w="6350" cmpd="sng">
            <a:solidFill>
              <a:schemeClr val="tx1"/>
            </a:solidFill>
            <a:prstDash val="dot"/>
          </a:ln>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5953756" y="1442900"/>
            <a:ext cx="690713" cy="369332"/>
          </a:xfrm>
          <a:prstGeom prst="rect">
            <a:avLst/>
          </a:prstGeom>
          <a:noFill/>
        </p:spPr>
        <p:txBody>
          <a:bodyPr wrap="square" rtlCol="0">
            <a:spAutoFit/>
          </a:bodyPr>
          <a:lstStyle/>
          <a:p>
            <a:r>
              <a:rPr lang="en-US" dirty="0" smtClean="0"/>
              <a:t>Alice</a:t>
            </a:r>
            <a:endParaRPr lang="en-US" dirty="0"/>
          </a:p>
        </p:txBody>
      </p:sp>
      <p:sp>
        <p:nvSpPr>
          <p:cNvPr id="58" name="TextBox 57"/>
          <p:cNvSpPr txBox="1"/>
          <p:nvPr/>
        </p:nvSpPr>
        <p:spPr>
          <a:xfrm>
            <a:off x="7091318" y="1420835"/>
            <a:ext cx="690713" cy="369332"/>
          </a:xfrm>
          <a:prstGeom prst="rect">
            <a:avLst/>
          </a:prstGeom>
          <a:noFill/>
        </p:spPr>
        <p:txBody>
          <a:bodyPr wrap="square" rtlCol="0">
            <a:spAutoFit/>
          </a:bodyPr>
          <a:lstStyle/>
          <a:p>
            <a:r>
              <a:rPr lang="en-US" dirty="0" smtClean="0"/>
              <a:t>Bob</a:t>
            </a:r>
            <a:endParaRPr lang="en-US" dirty="0"/>
          </a:p>
        </p:txBody>
      </p:sp>
      <p:sp>
        <p:nvSpPr>
          <p:cNvPr id="59" name="TextBox 58"/>
          <p:cNvSpPr txBox="1"/>
          <p:nvPr/>
        </p:nvSpPr>
        <p:spPr>
          <a:xfrm>
            <a:off x="8043035" y="1948129"/>
            <a:ext cx="1100967" cy="338554"/>
          </a:xfrm>
          <a:prstGeom prst="rect">
            <a:avLst/>
          </a:prstGeom>
          <a:solidFill>
            <a:schemeClr val="bg1">
              <a:lumMod val="85000"/>
            </a:schemeClr>
          </a:solidFill>
          <a:ln>
            <a:solidFill>
              <a:schemeClr val="bg1">
                <a:lumMod val="85000"/>
              </a:schemeClr>
            </a:solidFill>
          </a:ln>
        </p:spPr>
        <p:txBody>
          <a:bodyPr wrap="square" rtlCol="0">
            <a:spAutoFit/>
          </a:bodyPr>
          <a:lstStyle/>
          <a:p>
            <a:r>
              <a:rPr lang="en-US" sz="1600" dirty="0" smtClean="0"/>
              <a:t>Contract X</a:t>
            </a:r>
            <a:endParaRPr lang="en-US" sz="1600" dirty="0"/>
          </a:p>
        </p:txBody>
      </p:sp>
      <p:sp>
        <p:nvSpPr>
          <p:cNvPr id="4" name="Slide Number Placeholder 3"/>
          <p:cNvSpPr>
            <a:spLocks noGrp="1"/>
          </p:cNvSpPr>
          <p:nvPr>
            <p:ph type="sldNum" sz="quarter" idx="12"/>
          </p:nvPr>
        </p:nvSpPr>
        <p:spPr/>
        <p:txBody>
          <a:bodyPr/>
          <a:lstStyle/>
          <a:p>
            <a:fld id="{C44D6E56-4DDB-5448-B544-C1B1DCC2E384}" type="slidenum">
              <a:rPr lang="en-US" smtClean="0"/>
              <a:t>64</a:t>
            </a:fld>
            <a:endParaRPr lang="en-US"/>
          </a:p>
        </p:txBody>
      </p:sp>
      <p:pic>
        <p:nvPicPr>
          <p:cNvPr id="28" name="Picture 27" descr="al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3756" y="825591"/>
            <a:ext cx="668145" cy="668145"/>
          </a:xfrm>
          <a:prstGeom prst="rect">
            <a:avLst/>
          </a:prstGeom>
        </p:spPr>
      </p:pic>
    </p:spTree>
    <p:extLst>
      <p:ext uri="{BB962C8B-B14F-4D97-AF65-F5344CB8AC3E}">
        <p14:creationId xmlns:p14="http://schemas.microsoft.com/office/powerpoint/2010/main" val="15176425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4" end="4"/>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5" end="5"/>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4" grpId="0" animBg="1"/>
      <p:bldP spid="35" grpId="0" animBg="1"/>
      <p:bldP spid="38" grpId="0"/>
      <p:bldP spid="39" grpId="0"/>
      <p:bldP spid="48" grpId="0" animBg="1"/>
      <p:bldP spid="5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Scalability Solutions: Other approaches</a:t>
            </a:r>
            <a:endParaRPr lang="en-US" dirty="0"/>
          </a:p>
        </p:txBody>
      </p:sp>
      <p:sp>
        <p:nvSpPr>
          <p:cNvPr id="3" name="Content Placeholder 2"/>
          <p:cNvSpPr>
            <a:spLocks noGrp="1"/>
          </p:cNvSpPr>
          <p:nvPr>
            <p:ph idx="1"/>
          </p:nvPr>
        </p:nvSpPr>
        <p:spPr/>
        <p:txBody>
          <a:bodyPr>
            <a:normAutofit lnSpcReduction="10000"/>
          </a:bodyPr>
          <a:lstStyle/>
          <a:p>
            <a:r>
              <a:rPr lang="en-US" dirty="0" smtClean="0"/>
              <a:t>Storage rental</a:t>
            </a:r>
          </a:p>
          <a:p>
            <a:pPr lvl="1"/>
            <a:r>
              <a:rPr lang="en-US" dirty="0" smtClean="0"/>
              <a:t>Problem: data fee is charged once</a:t>
            </a:r>
          </a:p>
          <a:p>
            <a:pPr lvl="1"/>
            <a:r>
              <a:rPr lang="en-US" dirty="0" smtClean="0"/>
              <a:t>Idea: Charge </a:t>
            </a:r>
            <a:r>
              <a:rPr lang="en-US" dirty="0"/>
              <a:t>more fees if store data </a:t>
            </a:r>
            <a:r>
              <a:rPr lang="en-US" dirty="0" smtClean="0"/>
              <a:t>longer</a:t>
            </a:r>
          </a:p>
          <a:p>
            <a:pPr lvl="2"/>
            <a:r>
              <a:rPr lang="en-US" dirty="0" smtClean="0"/>
              <a:t>Similar to resource tax</a:t>
            </a:r>
          </a:p>
          <a:p>
            <a:pPr lvl="2"/>
            <a:r>
              <a:rPr lang="en-US" dirty="0" smtClean="0"/>
              <a:t>Incentivize users to remove unnecessary data</a:t>
            </a:r>
          </a:p>
          <a:p>
            <a:r>
              <a:rPr lang="en-US" dirty="0" smtClean="0"/>
              <a:t>Hardware-rooted trust</a:t>
            </a:r>
          </a:p>
          <a:p>
            <a:pPr lvl="1"/>
            <a:r>
              <a:rPr lang="en-US" dirty="0" smtClean="0"/>
              <a:t>Using SGX to build state channel?</a:t>
            </a:r>
          </a:p>
          <a:p>
            <a:pPr marL="457200" lvl="1" indent="0">
              <a:buNone/>
            </a:pPr>
            <a:r>
              <a:rPr lang="en-US" dirty="0" smtClean="0"/>
              <a:t>(Inspired </a:t>
            </a:r>
            <a:r>
              <a:rPr lang="en-US" dirty="0" smtClean="0"/>
              <a:t>by </a:t>
            </a:r>
            <a:r>
              <a:rPr lang="en-US" dirty="0" smtClean="0">
                <a:hlinkClick r:id="rId2"/>
              </a:rPr>
              <a:t>teechan </a:t>
            </a:r>
            <a:r>
              <a:rPr lang="en-US" dirty="0" smtClean="0">
                <a:hlinkClick r:id="rId2"/>
              </a:rPr>
              <a:t>protocol</a:t>
            </a:r>
            <a:r>
              <a:rPr lang="en-US" dirty="0" smtClean="0"/>
              <a:t>)</a:t>
            </a:r>
            <a:endParaRPr lang="en-US" dirty="0" smtClean="0"/>
          </a:p>
          <a:p>
            <a:endParaRPr lang="en-US" dirty="0"/>
          </a:p>
          <a:p>
            <a:endParaRPr lang="en-US" dirty="0"/>
          </a:p>
        </p:txBody>
      </p:sp>
      <p:pic>
        <p:nvPicPr>
          <p:cNvPr id="4" name="Picture 3" descr="Screen Shot 2017-01-15 at 10.27.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37" y="3143949"/>
            <a:ext cx="1778483" cy="1604609"/>
          </a:xfrm>
          <a:prstGeom prst="rect">
            <a:avLst/>
          </a:prstGeom>
        </p:spPr>
      </p:pic>
      <p:sp>
        <p:nvSpPr>
          <p:cNvPr id="5" name="Slide Number Placeholder 4"/>
          <p:cNvSpPr>
            <a:spLocks noGrp="1"/>
          </p:cNvSpPr>
          <p:nvPr>
            <p:ph type="sldNum" sz="quarter" idx="12"/>
          </p:nvPr>
        </p:nvSpPr>
        <p:spPr/>
        <p:txBody>
          <a:bodyPr/>
          <a:lstStyle/>
          <a:p>
            <a:fld id="{C44D6E56-4DDB-5448-B544-C1B1DCC2E384}" type="slidenum">
              <a:rPr lang="en-US" smtClean="0"/>
              <a:t>65</a:t>
            </a:fld>
            <a:endParaRPr lang="en-US"/>
          </a:p>
        </p:txBody>
      </p:sp>
    </p:spTree>
    <p:extLst>
      <p:ext uri="{BB962C8B-B14F-4D97-AF65-F5344CB8AC3E}">
        <p14:creationId xmlns:p14="http://schemas.microsoft.com/office/powerpoint/2010/main" val="1308843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Flaws</a:t>
            </a:r>
            <a:endParaRPr lang="en-US" dirty="0"/>
          </a:p>
        </p:txBody>
      </p:sp>
      <p:sp>
        <p:nvSpPr>
          <p:cNvPr id="3" name="Content Placeholder 2"/>
          <p:cNvSpPr>
            <a:spLocks noGrp="1"/>
          </p:cNvSpPr>
          <p:nvPr>
            <p:ph idx="1"/>
          </p:nvPr>
        </p:nvSpPr>
        <p:spPr>
          <a:xfrm>
            <a:off x="457200" y="1000324"/>
            <a:ext cx="8229600" cy="3165008"/>
          </a:xfrm>
        </p:spPr>
        <p:txBody>
          <a:bodyPr>
            <a:normAutofit lnSpcReduction="10000"/>
          </a:bodyPr>
          <a:lstStyle/>
          <a:p>
            <a:r>
              <a:rPr lang="en-US" dirty="0" smtClean="0"/>
              <a:t>Due to abstraction of semantic</a:t>
            </a:r>
          </a:p>
          <a:p>
            <a:pPr lvl="1"/>
            <a:r>
              <a:rPr lang="en-US" dirty="0" smtClean="0">
                <a:hlinkClick r:id="rId2"/>
              </a:rPr>
              <a:t>Transaction ordering dependence</a:t>
            </a:r>
            <a:endParaRPr lang="en-US" dirty="0" smtClean="0"/>
          </a:p>
          <a:p>
            <a:pPr lvl="1"/>
            <a:r>
              <a:rPr lang="en-US" dirty="0">
                <a:hlinkClick r:id="rId3"/>
              </a:rPr>
              <a:t>Reentrancy bug</a:t>
            </a:r>
            <a:endParaRPr lang="en-US" dirty="0"/>
          </a:p>
          <a:p>
            <a:pPr lvl="2"/>
            <a:r>
              <a:rPr lang="en-US" dirty="0"/>
              <a:t>Which exploited the </a:t>
            </a:r>
            <a:r>
              <a:rPr lang="en-US" dirty="0" smtClean="0"/>
              <a:t>DAO</a:t>
            </a:r>
          </a:p>
          <a:p>
            <a:r>
              <a:rPr lang="en-US" dirty="0" smtClean="0"/>
              <a:t>Obscure VM rules</a:t>
            </a:r>
          </a:p>
          <a:p>
            <a:pPr lvl="1"/>
            <a:r>
              <a:rPr lang="en-US" dirty="0" smtClean="0"/>
              <a:t>Maximum </a:t>
            </a:r>
            <a:r>
              <a:rPr lang="en-US" dirty="0" smtClean="0"/>
              <a:t>stack depth is 1024: not many </a:t>
            </a:r>
            <a:r>
              <a:rPr lang="en-US" dirty="0" err="1" smtClean="0"/>
              <a:t>devs</a:t>
            </a:r>
            <a:r>
              <a:rPr lang="en-US" dirty="0" smtClean="0"/>
              <a:t> know</a:t>
            </a:r>
          </a:p>
          <a:p>
            <a:pPr lvl="1"/>
            <a:r>
              <a:rPr lang="en-US" dirty="0" smtClean="0"/>
              <a:t>Inconsistent Exception Handling in EVM </a:t>
            </a:r>
            <a:endParaRPr lang="en-US" dirty="0" smtClean="0"/>
          </a:p>
          <a:p>
            <a:pPr lvl="2"/>
            <a:endParaRPr lang="en-US" dirty="0" smtClean="0"/>
          </a:p>
        </p:txBody>
      </p:sp>
      <p:pic>
        <p:nvPicPr>
          <p:cNvPr id="4" name="Picture 3" descr="Screen Shot 2017-01-13 at 01.00.3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2549" y="4063840"/>
            <a:ext cx="4904253" cy="10322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6873" y="1114626"/>
            <a:ext cx="2668264" cy="2001198"/>
          </a:xfrm>
          <a:prstGeom prst="rect">
            <a:avLst/>
          </a:prstGeom>
        </p:spPr>
      </p:pic>
      <p:sp>
        <p:nvSpPr>
          <p:cNvPr id="6" name="Slide Number Placeholder 5"/>
          <p:cNvSpPr>
            <a:spLocks noGrp="1"/>
          </p:cNvSpPr>
          <p:nvPr>
            <p:ph type="sldNum" sz="quarter" idx="12"/>
          </p:nvPr>
        </p:nvSpPr>
        <p:spPr/>
        <p:txBody>
          <a:bodyPr/>
          <a:lstStyle/>
          <a:p>
            <a:fld id="{C44D6E56-4DDB-5448-B544-C1B1DCC2E384}" type="slidenum">
              <a:rPr lang="en-US" smtClean="0"/>
              <a:t>66</a:t>
            </a:fld>
            <a:endParaRPr lang="en-US"/>
          </a:p>
        </p:txBody>
      </p:sp>
    </p:spTree>
    <p:extLst>
      <p:ext uri="{BB962C8B-B14F-4D97-AF65-F5344CB8AC3E}">
        <p14:creationId xmlns:p14="http://schemas.microsoft.com/office/powerpoint/2010/main" val="13777310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491662" y="943185"/>
            <a:ext cx="3918580" cy="3797890"/>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smtClean="0"/>
              <a:t>Example 1: </a:t>
            </a:r>
            <a:r>
              <a:rPr lang="en-US" dirty="0" smtClean="0"/>
              <a:t>Transaction </a:t>
            </a:r>
            <a:r>
              <a:rPr lang="en-US" dirty="0"/>
              <a:t>Ordering </a:t>
            </a:r>
            <a:r>
              <a:rPr lang="en-US" dirty="0" smtClean="0"/>
              <a:t>Dependence</a:t>
            </a:r>
            <a:endParaRPr lang="en-US" dirty="0"/>
          </a:p>
        </p:txBody>
      </p:sp>
      <p:sp>
        <p:nvSpPr>
          <p:cNvPr id="5" name="TextBox 4"/>
          <p:cNvSpPr txBox="1"/>
          <p:nvPr/>
        </p:nvSpPr>
        <p:spPr>
          <a:xfrm>
            <a:off x="4816919" y="1787470"/>
            <a:ext cx="3268066" cy="1015663"/>
          </a:xfrm>
          <a:prstGeom prst="rect">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tx1"/>
                </a:solidFill>
              </a:rPr>
              <a:t>PuzzleSolver</a:t>
            </a:r>
            <a:r>
              <a:rPr lang="en-US" sz="2000" dirty="0" smtClean="0">
                <a:solidFill>
                  <a:schemeClr val="tx1"/>
                </a:solidFill>
              </a:rPr>
              <a:t>()</a:t>
            </a:r>
          </a:p>
          <a:p>
            <a:r>
              <a:rPr lang="en-US" sz="2000" dirty="0">
                <a:solidFill>
                  <a:schemeClr val="tx1"/>
                </a:solidFill>
              </a:rPr>
              <a:t>	</a:t>
            </a:r>
            <a:r>
              <a:rPr lang="en-US" sz="2000" dirty="0" err="1" smtClean="0">
                <a:solidFill>
                  <a:schemeClr val="tx1"/>
                </a:solidFill>
              </a:rPr>
              <a:t>SetPuzzle</a:t>
            </a:r>
            <a:endParaRPr lang="en-US" sz="2000" dirty="0" smtClean="0">
              <a:solidFill>
                <a:schemeClr val="tx1"/>
              </a:solidFill>
            </a:endParaRPr>
          </a:p>
          <a:p>
            <a:r>
              <a:rPr lang="en-US" sz="2000" dirty="0">
                <a:solidFill>
                  <a:schemeClr val="tx1"/>
                </a:solidFill>
              </a:rPr>
              <a:t>	r</a:t>
            </a:r>
            <a:r>
              <a:rPr lang="en-US" sz="2000" dirty="0" smtClean="0">
                <a:solidFill>
                  <a:schemeClr val="tx1"/>
                </a:solidFill>
              </a:rPr>
              <a:t>eward=100</a:t>
            </a:r>
          </a:p>
        </p:txBody>
      </p:sp>
      <p:sp>
        <p:nvSpPr>
          <p:cNvPr id="6" name="TextBox 5"/>
          <p:cNvSpPr txBox="1"/>
          <p:nvPr/>
        </p:nvSpPr>
        <p:spPr>
          <a:xfrm>
            <a:off x="4816922" y="1059001"/>
            <a:ext cx="2555595" cy="400110"/>
          </a:xfrm>
          <a:prstGeom prst="rect">
            <a:avLst/>
          </a:prstGeom>
          <a:noFill/>
        </p:spPr>
        <p:txBody>
          <a:bodyPr wrap="square" rtlCol="0">
            <a:spAutoFit/>
          </a:bodyPr>
          <a:lstStyle/>
          <a:p>
            <a:r>
              <a:rPr lang="en-US" sz="2000" b="1" dirty="0" err="1" smtClean="0"/>
              <a:t>PuzzleSolver</a:t>
            </a:r>
            <a:r>
              <a:rPr lang="en-US" sz="2000" b="1" dirty="0" smtClean="0"/>
              <a:t> Contract</a:t>
            </a:r>
            <a:endParaRPr lang="en-US" sz="2000" b="1" dirty="0"/>
          </a:p>
        </p:txBody>
      </p:sp>
      <p:sp>
        <p:nvSpPr>
          <p:cNvPr id="8" name="TextBox 7"/>
          <p:cNvSpPr txBox="1"/>
          <p:nvPr/>
        </p:nvSpPr>
        <p:spPr>
          <a:xfrm>
            <a:off x="4816919" y="2852350"/>
            <a:ext cx="3268066" cy="1015663"/>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SubmitSolution</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if </a:t>
            </a:r>
            <a:r>
              <a:rPr lang="en-US" sz="2000" dirty="0" err="1" smtClean="0">
                <a:solidFill>
                  <a:schemeClr val="bg1"/>
                </a:solidFill>
              </a:rPr>
              <a:t>isCorrect</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	Send(reward)</a:t>
            </a:r>
            <a:endParaRPr lang="en-US" sz="2000" dirty="0">
              <a:solidFill>
                <a:schemeClr val="bg1"/>
              </a:solidFill>
            </a:endParaRPr>
          </a:p>
        </p:txBody>
      </p:sp>
      <p:sp>
        <p:nvSpPr>
          <p:cNvPr id="9" name="TextBox 8"/>
          <p:cNvSpPr txBox="1"/>
          <p:nvPr/>
        </p:nvSpPr>
        <p:spPr>
          <a:xfrm>
            <a:off x="4816919" y="3912432"/>
            <a:ext cx="3268066" cy="70788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UpdateReward</a:t>
            </a:r>
            <a:r>
              <a:rPr lang="en-US" sz="2000" dirty="0" smtClean="0">
                <a:solidFill>
                  <a:schemeClr val="bg1"/>
                </a:solidFill>
              </a:rPr>
              <a:t>(</a:t>
            </a:r>
            <a:r>
              <a:rPr lang="en-US" sz="2000" dirty="0" err="1" smtClean="0">
                <a:solidFill>
                  <a:schemeClr val="bg1"/>
                </a:solidFill>
              </a:rPr>
              <a:t>newReward</a:t>
            </a:r>
            <a:r>
              <a:rPr lang="en-US" sz="2000" dirty="0" smtClean="0">
                <a:solidFill>
                  <a:schemeClr val="bg1"/>
                </a:solidFill>
              </a:rPr>
              <a:t>)</a:t>
            </a:r>
            <a:r>
              <a:rPr lang="en-US" sz="2000" dirty="0">
                <a:solidFill>
                  <a:schemeClr val="bg1"/>
                </a:solidFill>
              </a:rPr>
              <a:t>	</a:t>
            </a:r>
            <a:r>
              <a:rPr lang="en-US" sz="2000" dirty="0" smtClean="0">
                <a:solidFill>
                  <a:schemeClr val="bg1"/>
                </a:solidFill>
              </a:rPr>
              <a:t>reward=</a:t>
            </a:r>
            <a:r>
              <a:rPr lang="en-US" sz="2000" dirty="0" err="1">
                <a:solidFill>
                  <a:schemeClr val="bg1"/>
                </a:solidFill>
              </a:rPr>
              <a:t>n</a:t>
            </a:r>
            <a:r>
              <a:rPr lang="en-US" sz="2000" dirty="0" err="1" smtClean="0">
                <a:solidFill>
                  <a:schemeClr val="bg1"/>
                </a:solidFill>
              </a:rPr>
              <a:t>ewReward</a:t>
            </a:r>
            <a:endParaRPr lang="en-US" sz="2000" dirty="0" smtClean="0">
              <a:solidFill>
                <a:schemeClr val="bg1"/>
              </a:solidFill>
            </a:endParaRPr>
          </a:p>
        </p:txBody>
      </p:sp>
      <p:sp>
        <p:nvSpPr>
          <p:cNvPr id="13" name="Oval Callout 12"/>
          <p:cNvSpPr/>
          <p:nvPr/>
        </p:nvSpPr>
        <p:spPr>
          <a:xfrm>
            <a:off x="1424952" y="3488336"/>
            <a:ext cx="3004761" cy="1035730"/>
          </a:xfrm>
          <a:prstGeom prst="wedgeEllipseCallout">
            <a:avLst>
              <a:gd name="adj1" fmla="val 62185"/>
              <a:gd name="adj2" fmla="val 10078"/>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rgbClr val="000000"/>
                </a:solidFill>
              </a:rPr>
              <a:t>Owner can update the reward anytime</a:t>
            </a:r>
            <a:endParaRPr lang="en-US" sz="2000" dirty="0">
              <a:solidFill>
                <a:srgbClr val="000000"/>
              </a:solidFill>
            </a:endParaRPr>
          </a:p>
        </p:txBody>
      </p:sp>
      <p:sp>
        <p:nvSpPr>
          <p:cNvPr id="12" name="Oval Callout 11"/>
          <p:cNvSpPr/>
          <p:nvPr/>
        </p:nvSpPr>
        <p:spPr>
          <a:xfrm>
            <a:off x="1424952" y="1976634"/>
            <a:ext cx="3004761" cy="1229119"/>
          </a:xfrm>
          <a:prstGeom prst="wedgeEllipseCallout">
            <a:avLst>
              <a:gd name="adj1" fmla="val 61670"/>
              <a:gd name="adj2" fmla="val 40021"/>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solidFill>
                  <a:schemeClr val="tx1"/>
                </a:solidFill>
              </a:rPr>
              <a:t>Anyone can submit a solution to claim the reward</a:t>
            </a:r>
            <a:endParaRPr lang="en-US" sz="2000" dirty="0">
              <a:solidFill>
                <a:schemeClr val="tx1"/>
              </a:solidFill>
            </a:endParaRPr>
          </a:p>
        </p:txBody>
      </p:sp>
      <p:sp>
        <p:nvSpPr>
          <p:cNvPr id="3" name="Rectangle 2"/>
          <p:cNvSpPr/>
          <p:nvPr/>
        </p:nvSpPr>
        <p:spPr>
          <a:xfrm>
            <a:off x="4816922" y="1483213"/>
            <a:ext cx="1689313" cy="24794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Balance: 100</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67</a:t>
            </a:fld>
            <a:endParaRPr lang="en-US"/>
          </a:p>
        </p:txBody>
      </p:sp>
    </p:spTree>
    <p:extLst>
      <p:ext uri="{BB962C8B-B14F-4D97-AF65-F5344CB8AC3E}">
        <p14:creationId xmlns:p14="http://schemas.microsoft.com/office/powerpoint/2010/main" val="1837386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p:bldP spid="8" grpId="0" animBg="1"/>
      <p:bldP spid="9" grpId="0" animBg="1"/>
      <p:bldP spid="13" grpId="0" animBg="1"/>
      <p:bldP spid="12" grpId="0" animBg="1"/>
      <p:bldP spid="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Freeform 18"/>
          <p:cNvSpPr/>
          <p:nvPr/>
        </p:nvSpPr>
        <p:spPr>
          <a:xfrm>
            <a:off x="1053196" y="2195369"/>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rgbClr val="558ED5"/>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Random TXs</a:t>
            </a:r>
            <a:endParaRPr lang="en-US" sz="1200" kern="1200" dirty="0">
              <a:latin typeface="Lato" charset="0"/>
              <a:ea typeface="Lato" charset="0"/>
              <a:cs typeface="Lato" charset="0"/>
            </a:endParaRPr>
          </a:p>
        </p:txBody>
      </p:sp>
      <p:sp>
        <p:nvSpPr>
          <p:cNvPr id="2" name="Title 1"/>
          <p:cNvSpPr>
            <a:spLocks noGrp="1"/>
          </p:cNvSpPr>
          <p:nvPr>
            <p:ph type="title"/>
          </p:nvPr>
        </p:nvSpPr>
        <p:spPr/>
        <p:txBody>
          <a:bodyPr/>
          <a:lstStyle/>
          <a:p>
            <a:r>
              <a:rPr lang="en-US" dirty="0" smtClean="0"/>
              <a:t>Scenario 1: </a:t>
            </a:r>
            <a:r>
              <a:rPr lang="en-US" dirty="0" err="1" smtClean="0"/>
              <a:t>SubmitSolution</a:t>
            </a:r>
            <a:r>
              <a:rPr lang="en-US" dirty="0" smtClean="0"/>
              <a:t> is </a:t>
            </a:r>
            <a:r>
              <a:rPr lang="en-US" dirty="0" err="1" smtClean="0"/>
              <a:t>trigerred</a:t>
            </a:r>
            <a:endParaRPr lang="en-US" dirty="0"/>
          </a:p>
        </p:txBody>
      </p:sp>
      <p:sp>
        <p:nvSpPr>
          <p:cNvPr id="73" name="Rectangle 72"/>
          <p:cNvSpPr/>
          <p:nvPr/>
        </p:nvSpPr>
        <p:spPr>
          <a:xfrm>
            <a:off x="5109989" y="1157275"/>
            <a:ext cx="3918580" cy="3822741"/>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5435246" y="1952762"/>
            <a:ext cx="3268066" cy="1015663"/>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rgbClr val="FFFFFF"/>
                </a:solidFill>
              </a:rPr>
              <a:t>PuzzleSolver</a:t>
            </a:r>
            <a:r>
              <a:rPr lang="en-US" sz="2000" dirty="0" smtClean="0">
                <a:solidFill>
                  <a:srgbClr val="FFFFFF"/>
                </a:solidFill>
              </a:rPr>
              <a:t>()</a:t>
            </a:r>
          </a:p>
          <a:p>
            <a:r>
              <a:rPr lang="en-US" sz="2000" dirty="0">
                <a:solidFill>
                  <a:srgbClr val="FFFFFF"/>
                </a:solidFill>
              </a:rPr>
              <a:t>	</a:t>
            </a:r>
            <a:r>
              <a:rPr lang="en-US" sz="2000" dirty="0" err="1" smtClean="0">
                <a:solidFill>
                  <a:srgbClr val="FFFFFF"/>
                </a:solidFill>
              </a:rPr>
              <a:t>SetDifficulty</a:t>
            </a:r>
            <a:endParaRPr lang="en-US" sz="2000" dirty="0" smtClean="0">
              <a:solidFill>
                <a:srgbClr val="FFFFFF"/>
              </a:solidFill>
            </a:endParaRPr>
          </a:p>
          <a:p>
            <a:r>
              <a:rPr lang="en-US" sz="2000" dirty="0">
                <a:solidFill>
                  <a:srgbClr val="FFFFFF"/>
                </a:solidFill>
              </a:rPr>
              <a:t>	r</a:t>
            </a:r>
            <a:r>
              <a:rPr lang="en-US" sz="2000" dirty="0" smtClean="0">
                <a:solidFill>
                  <a:srgbClr val="FFFFFF"/>
                </a:solidFill>
              </a:rPr>
              <a:t>eward=100</a:t>
            </a:r>
            <a:endParaRPr lang="en-US" sz="2000" dirty="0">
              <a:solidFill>
                <a:srgbClr val="FFFFFF"/>
              </a:solidFill>
            </a:endParaRPr>
          </a:p>
        </p:txBody>
      </p:sp>
      <p:sp>
        <p:nvSpPr>
          <p:cNvPr id="75" name="TextBox 74"/>
          <p:cNvSpPr txBox="1"/>
          <p:nvPr/>
        </p:nvSpPr>
        <p:spPr>
          <a:xfrm>
            <a:off x="5435249" y="1200774"/>
            <a:ext cx="2555595" cy="400110"/>
          </a:xfrm>
          <a:prstGeom prst="rect">
            <a:avLst/>
          </a:prstGeom>
          <a:noFill/>
        </p:spPr>
        <p:txBody>
          <a:bodyPr wrap="square" rtlCol="0">
            <a:spAutoFit/>
          </a:bodyPr>
          <a:lstStyle/>
          <a:p>
            <a:r>
              <a:rPr lang="en-US" sz="2000" b="1" dirty="0" err="1" smtClean="0"/>
              <a:t>PuzzleSolver</a:t>
            </a:r>
            <a:r>
              <a:rPr lang="en-US" sz="2000" b="1" dirty="0" smtClean="0"/>
              <a:t> Contract</a:t>
            </a:r>
            <a:endParaRPr lang="en-US" sz="2000" b="1" dirty="0"/>
          </a:p>
        </p:txBody>
      </p:sp>
      <p:sp>
        <p:nvSpPr>
          <p:cNvPr id="76" name="TextBox 75"/>
          <p:cNvSpPr txBox="1"/>
          <p:nvPr/>
        </p:nvSpPr>
        <p:spPr>
          <a:xfrm>
            <a:off x="5435246" y="3055370"/>
            <a:ext cx="3268066" cy="1015663"/>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SubmitSolution</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if </a:t>
            </a:r>
            <a:r>
              <a:rPr lang="en-US" sz="2000" dirty="0" err="1" smtClean="0">
                <a:solidFill>
                  <a:schemeClr val="bg1"/>
                </a:solidFill>
              </a:rPr>
              <a:t>isCorrect</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	Send(reward)</a:t>
            </a:r>
            <a:endParaRPr lang="en-US" sz="2000" dirty="0">
              <a:solidFill>
                <a:schemeClr val="bg1"/>
              </a:solidFill>
            </a:endParaRPr>
          </a:p>
        </p:txBody>
      </p:sp>
      <p:sp>
        <p:nvSpPr>
          <p:cNvPr id="77" name="TextBox 76"/>
          <p:cNvSpPr txBox="1"/>
          <p:nvPr/>
        </p:nvSpPr>
        <p:spPr>
          <a:xfrm>
            <a:off x="5435246" y="4153180"/>
            <a:ext cx="3268066" cy="70788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UpdateReward</a:t>
            </a:r>
            <a:r>
              <a:rPr lang="en-US" sz="2000" dirty="0" smtClean="0">
                <a:solidFill>
                  <a:schemeClr val="bg1"/>
                </a:solidFill>
              </a:rPr>
              <a:t>(</a:t>
            </a:r>
            <a:r>
              <a:rPr lang="en-US" sz="2000" dirty="0" err="1" smtClean="0">
                <a:solidFill>
                  <a:schemeClr val="bg1"/>
                </a:solidFill>
              </a:rPr>
              <a:t>newReward</a:t>
            </a:r>
            <a:r>
              <a:rPr lang="en-US" sz="2000" dirty="0" smtClean="0">
                <a:solidFill>
                  <a:schemeClr val="bg1"/>
                </a:solidFill>
              </a:rPr>
              <a:t>)</a:t>
            </a:r>
            <a:r>
              <a:rPr lang="en-US" sz="2000" dirty="0">
                <a:solidFill>
                  <a:schemeClr val="bg1"/>
                </a:solidFill>
              </a:rPr>
              <a:t>	</a:t>
            </a:r>
            <a:r>
              <a:rPr lang="en-US" sz="2000" dirty="0" smtClean="0">
                <a:solidFill>
                  <a:schemeClr val="bg1"/>
                </a:solidFill>
              </a:rPr>
              <a:t>reward=</a:t>
            </a:r>
            <a:r>
              <a:rPr lang="en-US" sz="2000" dirty="0" err="1">
                <a:solidFill>
                  <a:schemeClr val="bg1"/>
                </a:solidFill>
              </a:rPr>
              <a:t>n</a:t>
            </a:r>
            <a:r>
              <a:rPr lang="en-US" sz="2000" dirty="0" err="1" smtClean="0">
                <a:solidFill>
                  <a:schemeClr val="bg1"/>
                </a:solidFill>
              </a:rPr>
              <a:t>ewReward</a:t>
            </a:r>
            <a:endParaRPr lang="en-US" sz="2000" dirty="0" smtClean="0">
              <a:solidFill>
                <a:schemeClr val="bg1"/>
              </a:solidFill>
            </a:endParaRPr>
          </a:p>
        </p:txBody>
      </p:sp>
      <p:sp>
        <p:nvSpPr>
          <p:cNvPr id="83" name="Oval 82"/>
          <p:cNvSpPr/>
          <p:nvPr/>
        </p:nvSpPr>
        <p:spPr>
          <a:xfrm>
            <a:off x="137938" y="2135959"/>
            <a:ext cx="1808786" cy="64422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84" name="Down Arrow 83"/>
          <p:cNvSpPr/>
          <p:nvPr/>
        </p:nvSpPr>
        <p:spPr>
          <a:xfrm>
            <a:off x="869865" y="3713442"/>
            <a:ext cx="350540" cy="122015"/>
          </a:xfrm>
          <a:prstGeom prst="down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85" name="Freeform 84"/>
          <p:cNvSpPr/>
          <p:nvPr/>
        </p:nvSpPr>
        <p:spPr>
          <a:xfrm>
            <a:off x="203842" y="3897504"/>
            <a:ext cx="1682593" cy="431398"/>
          </a:xfrm>
          <a:custGeom>
            <a:avLst/>
            <a:gdLst>
              <a:gd name="connsiteX0" fmla="*/ 0 w 1162210"/>
              <a:gd name="connsiteY0" fmla="*/ 0 h 290552"/>
              <a:gd name="connsiteX1" fmla="*/ 1162210 w 1162210"/>
              <a:gd name="connsiteY1" fmla="*/ 0 h 290552"/>
              <a:gd name="connsiteX2" fmla="*/ 1162210 w 1162210"/>
              <a:gd name="connsiteY2" fmla="*/ 290552 h 290552"/>
              <a:gd name="connsiteX3" fmla="*/ 0 w 1162210"/>
              <a:gd name="connsiteY3" fmla="*/ 290552 h 290552"/>
              <a:gd name="connsiteX4" fmla="*/ 0 w 1162210"/>
              <a:gd name="connsiteY4" fmla="*/ 0 h 29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210" h="290552">
                <a:moveTo>
                  <a:pt x="0" y="0"/>
                </a:moveTo>
                <a:lnTo>
                  <a:pt x="1162210" y="0"/>
                </a:lnTo>
                <a:lnTo>
                  <a:pt x="1162210" y="290552"/>
                </a:lnTo>
                <a:lnTo>
                  <a:pt x="0" y="290552"/>
                </a:lnTo>
                <a:lnTo>
                  <a:pt x="0" y="0"/>
                </a:lnTo>
                <a:close/>
              </a:path>
            </a:pathLst>
          </a:custGeom>
          <a:solidFill>
            <a:schemeClr val="bg2"/>
          </a:solidFill>
          <a:ln>
            <a:solidFill>
              <a:schemeClr val="bg2"/>
            </a:solidFill>
            <a:beve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2000" kern="1200" dirty="0" smtClean="0"/>
              <a:t>Miners</a:t>
            </a:r>
            <a:endParaRPr lang="en-US" sz="2000" kern="1200" dirty="0"/>
          </a:p>
        </p:txBody>
      </p:sp>
      <p:sp>
        <p:nvSpPr>
          <p:cNvPr id="86" name="Freeform 85"/>
          <p:cNvSpPr/>
          <p:nvPr/>
        </p:nvSpPr>
        <p:spPr>
          <a:xfrm>
            <a:off x="740495" y="2829935"/>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Other TXs</a:t>
            </a:r>
            <a:endParaRPr lang="en-US" sz="1200" kern="1200" dirty="0">
              <a:latin typeface="Lato" charset="0"/>
              <a:ea typeface="Lato" charset="0"/>
              <a:cs typeface="Lato" charset="0"/>
            </a:endParaRPr>
          </a:p>
        </p:txBody>
      </p:sp>
      <p:sp>
        <p:nvSpPr>
          <p:cNvPr id="87" name="Freeform 86"/>
          <p:cNvSpPr/>
          <p:nvPr/>
        </p:nvSpPr>
        <p:spPr>
          <a:xfrm>
            <a:off x="203842" y="2344471"/>
            <a:ext cx="757589"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Solution</a:t>
            </a:r>
            <a:r>
              <a:rPr lang="en-US" sz="1200" kern="1200" baseline="0" dirty="0" smtClean="0">
                <a:latin typeface="Lato" charset="0"/>
                <a:ea typeface="Lato" charset="0"/>
                <a:cs typeface="Lato" charset="0"/>
              </a:rPr>
              <a:t> for Puzzle</a:t>
            </a:r>
            <a:endParaRPr lang="en-US" sz="1200" kern="1200" dirty="0">
              <a:latin typeface="Lato" charset="0"/>
              <a:ea typeface="Lato" charset="0"/>
              <a:cs typeface="Lato" charset="0"/>
            </a:endParaRPr>
          </a:p>
        </p:txBody>
      </p:sp>
      <p:sp>
        <p:nvSpPr>
          <p:cNvPr id="89" name="Shape 88"/>
          <p:cNvSpPr/>
          <p:nvPr/>
        </p:nvSpPr>
        <p:spPr>
          <a:xfrm>
            <a:off x="63623" y="2070116"/>
            <a:ext cx="1963024" cy="161055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aphicFrame>
        <p:nvGraphicFramePr>
          <p:cNvPr id="81" name="Diagram 80"/>
          <p:cNvGraphicFramePr/>
          <p:nvPr>
            <p:extLst>
              <p:ext uri="{D42A27DB-BD31-4B8C-83A1-F6EECF244321}">
                <p14:modId xmlns:p14="http://schemas.microsoft.com/office/powerpoint/2010/main" val="2199382398"/>
              </p:ext>
            </p:extLst>
          </p:nvPr>
        </p:nvGraphicFramePr>
        <p:xfrm>
          <a:off x="2754093" y="2344470"/>
          <a:ext cx="2000861" cy="199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2" name="Right Arrow 81"/>
          <p:cNvSpPr/>
          <p:nvPr/>
        </p:nvSpPr>
        <p:spPr>
          <a:xfrm>
            <a:off x="1968746" y="3876782"/>
            <a:ext cx="703035" cy="313945"/>
          </a:xfrm>
          <a:prstGeom prst="rightArrow">
            <a:avLst/>
          </a:prstGeom>
          <a:solidFill>
            <a:schemeClr val="bg2">
              <a:lumMod val="90000"/>
            </a:schemeClr>
          </a:solidFill>
          <a:ln>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3" name="Picture 2"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119" y="872656"/>
            <a:ext cx="758988" cy="569241"/>
          </a:xfrm>
          <a:prstGeom prst="rect">
            <a:avLst/>
          </a:prstGeom>
        </p:spPr>
      </p:pic>
      <p:cxnSp>
        <p:nvCxnSpPr>
          <p:cNvPr id="5" name="Straight Arrow Connector 4"/>
          <p:cNvCxnSpPr>
            <a:stCxn id="3" idx="2"/>
            <a:endCxn id="87" idx="1"/>
          </p:cNvCxnSpPr>
          <p:nvPr/>
        </p:nvCxnSpPr>
        <p:spPr>
          <a:xfrm flipH="1">
            <a:off x="582637" y="1441896"/>
            <a:ext cx="171979" cy="902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053199" y="933344"/>
            <a:ext cx="748339" cy="369332"/>
          </a:xfrm>
          <a:prstGeom prst="rect">
            <a:avLst/>
          </a:prstGeom>
          <a:noFill/>
        </p:spPr>
        <p:txBody>
          <a:bodyPr wrap="square" rtlCol="0">
            <a:spAutoFit/>
          </a:bodyPr>
          <a:lstStyle/>
          <a:p>
            <a:r>
              <a:rPr lang="en-US" dirty="0" smtClean="0">
                <a:solidFill>
                  <a:srgbClr val="008000"/>
                </a:solidFill>
              </a:rPr>
              <a:t>+100</a:t>
            </a:r>
            <a:endParaRPr lang="en-US" dirty="0">
              <a:solidFill>
                <a:srgbClr val="008000"/>
              </a:solidFill>
            </a:endParaRPr>
          </a:p>
        </p:txBody>
      </p:sp>
      <p:sp>
        <p:nvSpPr>
          <p:cNvPr id="20" name="Rectangle 19"/>
          <p:cNvSpPr/>
          <p:nvPr/>
        </p:nvSpPr>
        <p:spPr>
          <a:xfrm>
            <a:off x="5435249" y="1607185"/>
            <a:ext cx="1689313" cy="24794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Balance: 100</a:t>
            </a:r>
            <a:endParaRPr lang="en-US" dirty="0"/>
          </a:p>
        </p:txBody>
      </p:sp>
      <p:sp>
        <p:nvSpPr>
          <p:cNvPr id="21" name="Rectangle 20"/>
          <p:cNvSpPr/>
          <p:nvPr/>
        </p:nvSpPr>
        <p:spPr>
          <a:xfrm>
            <a:off x="5435249" y="1619761"/>
            <a:ext cx="1689313" cy="24794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Balance: 0</a:t>
            </a:r>
            <a:endParaRPr lang="en-US" dirty="0"/>
          </a:p>
        </p:txBody>
      </p:sp>
      <p:pic>
        <p:nvPicPr>
          <p:cNvPr id="4" name="Picture 3" descr="happyfae.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938" y="734767"/>
            <a:ext cx="915258" cy="707129"/>
          </a:xfrm>
          <a:prstGeom prst="rect">
            <a:avLst/>
          </a:prstGeom>
        </p:spPr>
      </p:pic>
      <p:sp>
        <p:nvSpPr>
          <p:cNvPr id="7" name="Slide Number Placeholder 6"/>
          <p:cNvSpPr>
            <a:spLocks noGrp="1"/>
          </p:cNvSpPr>
          <p:nvPr>
            <p:ph type="sldNum" sz="quarter" idx="12"/>
          </p:nvPr>
        </p:nvSpPr>
        <p:spPr/>
        <p:txBody>
          <a:bodyPr/>
          <a:lstStyle/>
          <a:p>
            <a:fld id="{C44D6E56-4DDB-5448-B544-C1B1DCC2E384}" type="slidenum">
              <a:rPr lang="en-US" smtClean="0"/>
              <a:t>68</a:t>
            </a:fld>
            <a:endParaRPr lang="en-US"/>
          </a:p>
        </p:txBody>
      </p:sp>
    </p:spTree>
    <p:extLst>
      <p:ext uri="{BB962C8B-B14F-4D97-AF65-F5344CB8AC3E}">
        <p14:creationId xmlns:p14="http://schemas.microsoft.com/office/powerpoint/2010/main" val="4037959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76"/>
                                        </p:tgtEl>
                                      </p:cBhvr>
                                    </p:animEffect>
                                    <p:animScale>
                                      <p:cBhvr>
                                        <p:cTn id="23" dur="250" autoRev="1" fill="hold"/>
                                        <p:tgtEl>
                                          <p:spTgt spid="76"/>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grpId="1" nodeType="clickEffect">
                                  <p:stCondLst>
                                    <p:cond delay="0"/>
                                  </p:stCondLst>
                                  <p:childTnLst>
                                    <p:animEffect transition="out" filter="fade">
                                      <p:cBhvr>
                                        <p:cTn id="33" dur="500" tmFilter="0, 0; .2, .5; .8, .5; 1, 0"/>
                                        <p:tgtEl>
                                          <p:spTgt spid="6"/>
                                        </p:tgtEl>
                                      </p:cBhvr>
                                    </p:animEffect>
                                    <p:animScale>
                                      <p:cBhvr>
                                        <p:cTn id="34" dur="250" autoRev="1" fill="hold"/>
                                        <p:tgtEl>
                                          <p:spTgt spid="6"/>
                                        </p:tgtEl>
                                      </p:cBhvr>
                                      <p:by x="105000" y="105000"/>
                                    </p:animScale>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85" grpId="0" animBg="1"/>
      <p:bldP spid="87" grpId="0" animBg="1"/>
      <p:bldGraphic spid="81" grpId="0">
        <p:bldAsOne/>
      </p:bldGraphic>
      <p:bldP spid="82" grpId="0" animBg="1"/>
      <p:bldP spid="6" grpId="0"/>
      <p:bldP spid="6" grpId="1"/>
      <p:bldP spid="2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Scenario 2: Both </a:t>
            </a:r>
            <a:r>
              <a:rPr lang="en-US" dirty="0" err="1" smtClean="0"/>
              <a:t>SubmitSolution</a:t>
            </a:r>
            <a:r>
              <a:rPr lang="en-US" dirty="0" smtClean="0"/>
              <a:t> and </a:t>
            </a:r>
            <a:r>
              <a:rPr lang="en-US" dirty="0" err="1" smtClean="0"/>
              <a:t>UpdateReward</a:t>
            </a:r>
            <a:r>
              <a:rPr lang="en-US" dirty="0" smtClean="0"/>
              <a:t> are triggered</a:t>
            </a:r>
            <a:endParaRPr lang="en-US" dirty="0"/>
          </a:p>
        </p:txBody>
      </p:sp>
      <p:sp>
        <p:nvSpPr>
          <p:cNvPr id="73" name="Rectangle 72"/>
          <p:cNvSpPr/>
          <p:nvPr/>
        </p:nvSpPr>
        <p:spPr>
          <a:xfrm>
            <a:off x="5109989" y="1157275"/>
            <a:ext cx="3918580" cy="3873043"/>
          </a:xfrm>
          <a:prstGeom prst="rect">
            <a:avLst/>
          </a:prstGeom>
          <a:noFill/>
          <a:ln>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5435246" y="2003066"/>
            <a:ext cx="3268066" cy="1015663"/>
          </a:xfrm>
          <a:prstGeom prst="rect">
            <a:avLst/>
          </a:prstGeom>
          <a:solidFill>
            <a:schemeClr val="bg1">
              <a:lumMod val="6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rgbClr val="FFFFFF"/>
                </a:solidFill>
              </a:rPr>
              <a:t>PuzzleSolver</a:t>
            </a:r>
            <a:r>
              <a:rPr lang="en-US" sz="2000" dirty="0" smtClean="0">
                <a:solidFill>
                  <a:srgbClr val="FFFFFF"/>
                </a:solidFill>
              </a:rPr>
              <a:t>()</a:t>
            </a:r>
          </a:p>
          <a:p>
            <a:r>
              <a:rPr lang="en-US" sz="2000" dirty="0">
                <a:solidFill>
                  <a:srgbClr val="FFFFFF"/>
                </a:solidFill>
              </a:rPr>
              <a:t>	</a:t>
            </a:r>
            <a:r>
              <a:rPr lang="en-US" sz="2000" dirty="0" err="1" smtClean="0">
                <a:solidFill>
                  <a:srgbClr val="FFFFFF"/>
                </a:solidFill>
              </a:rPr>
              <a:t>SetDifficulty</a:t>
            </a:r>
          </a:p>
          <a:p>
            <a:r>
              <a:rPr lang="en-US" sz="2000" dirty="0" smtClean="0">
                <a:solidFill>
                  <a:srgbClr val="FFFFFF"/>
                </a:solidFill>
              </a:rPr>
              <a:t>	reward=100</a:t>
            </a:r>
            <a:endParaRPr lang="en-US" sz="2000" dirty="0">
              <a:solidFill>
                <a:srgbClr val="FFFFFF"/>
              </a:solidFill>
            </a:endParaRPr>
          </a:p>
        </p:txBody>
      </p:sp>
      <p:sp>
        <p:nvSpPr>
          <p:cNvPr id="75" name="TextBox 74"/>
          <p:cNvSpPr txBox="1"/>
          <p:nvPr/>
        </p:nvSpPr>
        <p:spPr>
          <a:xfrm>
            <a:off x="5435249" y="1200774"/>
            <a:ext cx="2555595" cy="400110"/>
          </a:xfrm>
          <a:prstGeom prst="rect">
            <a:avLst/>
          </a:prstGeom>
          <a:noFill/>
        </p:spPr>
        <p:txBody>
          <a:bodyPr wrap="square" rtlCol="0">
            <a:spAutoFit/>
          </a:bodyPr>
          <a:lstStyle/>
          <a:p>
            <a:r>
              <a:rPr lang="en-US" sz="2000" b="1" dirty="0" err="1" smtClean="0"/>
              <a:t>PuzzleSolver</a:t>
            </a:r>
            <a:r>
              <a:rPr lang="en-US" sz="2000" b="1" dirty="0" smtClean="0"/>
              <a:t> Contract</a:t>
            </a:r>
            <a:endParaRPr lang="en-US" sz="2000" b="1" dirty="0"/>
          </a:p>
        </p:txBody>
      </p:sp>
      <p:sp>
        <p:nvSpPr>
          <p:cNvPr id="76" name="TextBox 75"/>
          <p:cNvSpPr txBox="1"/>
          <p:nvPr/>
        </p:nvSpPr>
        <p:spPr>
          <a:xfrm>
            <a:off x="5435246" y="3093098"/>
            <a:ext cx="3268066" cy="1015663"/>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SubmitSolution</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if </a:t>
            </a:r>
            <a:r>
              <a:rPr lang="en-US" sz="2000" dirty="0" err="1" smtClean="0">
                <a:solidFill>
                  <a:schemeClr val="bg1"/>
                </a:solidFill>
              </a:rPr>
              <a:t>isCorrect</a:t>
            </a:r>
            <a:r>
              <a:rPr lang="en-US" sz="2000" dirty="0" smtClean="0">
                <a:solidFill>
                  <a:schemeClr val="bg1"/>
                </a:solidFill>
              </a:rPr>
              <a:t>(solution):</a:t>
            </a:r>
          </a:p>
          <a:p>
            <a:r>
              <a:rPr lang="en-US" sz="2000" dirty="0">
                <a:solidFill>
                  <a:schemeClr val="bg1"/>
                </a:solidFill>
              </a:rPr>
              <a:t>	</a:t>
            </a:r>
            <a:r>
              <a:rPr lang="en-US" sz="2000" dirty="0" smtClean="0">
                <a:solidFill>
                  <a:schemeClr val="bg1"/>
                </a:solidFill>
              </a:rPr>
              <a:t>	Send(reward)</a:t>
            </a:r>
            <a:endParaRPr lang="en-US" sz="2000" dirty="0">
              <a:solidFill>
                <a:schemeClr val="bg1"/>
              </a:solidFill>
            </a:endParaRPr>
          </a:p>
        </p:txBody>
      </p:sp>
      <p:sp>
        <p:nvSpPr>
          <p:cNvPr id="77" name="TextBox 76"/>
          <p:cNvSpPr txBox="1"/>
          <p:nvPr/>
        </p:nvSpPr>
        <p:spPr>
          <a:xfrm>
            <a:off x="5435246" y="4190908"/>
            <a:ext cx="3268066" cy="70788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en-US" sz="2000" dirty="0" err="1" smtClean="0">
                <a:solidFill>
                  <a:schemeClr val="bg1"/>
                </a:solidFill>
              </a:rPr>
              <a:t>UpdateReward</a:t>
            </a:r>
            <a:r>
              <a:rPr lang="en-US" sz="2000" dirty="0" smtClean="0">
                <a:solidFill>
                  <a:schemeClr val="bg1"/>
                </a:solidFill>
              </a:rPr>
              <a:t>(</a:t>
            </a:r>
            <a:r>
              <a:rPr lang="en-US" sz="2000" dirty="0" err="1" smtClean="0">
                <a:solidFill>
                  <a:schemeClr val="bg1"/>
                </a:solidFill>
              </a:rPr>
              <a:t>newReward</a:t>
            </a:r>
            <a:r>
              <a:rPr lang="en-US" sz="2000" dirty="0" smtClean="0">
                <a:solidFill>
                  <a:schemeClr val="bg1"/>
                </a:solidFill>
              </a:rPr>
              <a:t>)</a:t>
            </a:r>
            <a:r>
              <a:rPr lang="en-US" sz="2000" dirty="0">
                <a:solidFill>
                  <a:schemeClr val="bg1"/>
                </a:solidFill>
              </a:rPr>
              <a:t>	</a:t>
            </a:r>
            <a:r>
              <a:rPr lang="en-US" sz="2000" dirty="0" smtClean="0">
                <a:solidFill>
                  <a:schemeClr val="bg1"/>
                </a:solidFill>
              </a:rPr>
              <a:t>reward=</a:t>
            </a:r>
            <a:r>
              <a:rPr lang="en-US" sz="2000" dirty="0" err="1">
                <a:solidFill>
                  <a:schemeClr val="bg1"/>
                </a:solidFill>
              </a:rPr>
              <a:t>n</a:t>
            </a:r>
            <a:r>
              <a:rPr lang="en-US" sz="2000" dirty="0" err="1" smtClean="0">
                <a:solidFill>
                  <a:schemeClr val="bg1"/>
                </a:solidFill>
              </a:rPr>
              <a:t>ewReward</a:t>
            </a:r>
            <a:endParaRPr lang="en-US" sz="2000" dirty="0" smtClean="0">
              <a:solidFill>
                <a:schemeClr val="bg1"/>
              </a:solidFill>
            </a:endParaRPr>
          </a:p>
        </p:txBody>
      </p:sp>
      <p:sp>
        <p:nvSpPr>
          <p:cNvPr id="83" name="Oval 82"/>
          <p:cNvSpPr/>
          <p:nvPr/>
        </p:nvSpPr>
        <p:spPr>
          <a:xfrm>
            <a:off x="137938" y="2333457"/>
            <a:ext cx="1808786" cy="64422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84" name="Down Arrow 83"/>
          <p:cNvSpPr/>
          <p:nvPr/>
        </p:nvSpPr>
        <p:spPr>
          <a:xfrm>
            <a:off x="869865" y="3910940"/>
            <a:ext cx="350540" cy="122015"/>
          </a:xfrm>
          <a:prstGeom prst="downArrow">
            <a:avLst/>
          </a:prstGeom>
        </p:spPr>
        <p:style>
          <a:lnRef idx="0">
            <a:schemeClr val="lt1">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dk1">
              <a:hueOff val="0"/>
              <a:satOff val="0"/>
              <a:lumOff val="0"/>
              <a:alphaOff val="0"/>
            </a:schemeClr>
          </a:fontRef>
        </p:style>
      </p:sp>
      <p:sp>
        <p:nvSpPr>
          <p:cNvPr id="85" name="Freeform 84"/>
          <p:cNvSpPr/>
          <p:nvPr/>
        </p:nvSpPr>
        <p:spPr>
          <a:xfrm>
            <a:off x="203842" y="4095003"/>
            <a:ext cx="1682593" cy="431398"/>
          </a:xfrm>
          <a:custGeom>
            <a:avLst/>
            <a:gdLst>
              <a:gd name="connsiteX0" fmla="*/ 0 w 1162210"/>
              <a:gd name="connsiteY0" fmla="*/ 0 h 290552"/>
              <a:gd name="connsiteX1" fmla="*/ 1162210 w 1162210"/>
              <a:gd name="connsiteY1" fmla="*/ 0 h 290552"/>
              <a:gd name="connsiteX2" fmla="*/ 1162210 w 1162210"/>
              <a:gd name="connsiteY2" fmla="*/ 290552 h 290552"/>
              <a:gd name="connsiteX3" fmla="*/ 0 w 1162210"/>
              <a:gd name="connsiteY3" fmla="*/ 290552 h 290552"/>
              <a:gd name="connsiteX4" fmla="*/ 0 w 1162210"/>
              <a:gd name="connsiteY4" fmla="*/ 0 h 29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2210" h="290552">
                <a:moveTo>
                  <a:pt x="0" y="0"/>
                </a:moveTo>
                <a:lnTo>
                  <a:pt x="1162210" y="0"/>
                </a:lnTo>
                <a:lnTo>
                  <a:pt x="1162210" y="290552"/>
                </a:lnTo>
                <a:lnTo>
                  <a:pt x="0" y="290552"/>
                </a:lnTo>
                <a:lnTo>
                  <a:pt x="0" y="0"/>
                </a:lnTo>
                <a:close/>
              </a:path>
            </a:pathLst>
          </a:custGeom>
          <a:solidFill>
            <a:schemeClr val="bg2"/>
          </a:solidFill>
          <a:ln>
            <a:solidFill>
              <a:schemeClr val="bg2"/>
            </a:solidFill>
            <a:beve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4008" tIns="64008" rIns="64008" bIns="64008" numCol="1" spcCol="1270" anchor="ctr" anchorCtr="0">
            <a:noAutofit/>
          </a:bodyPr>
          <a:lstStyle/>
          <a:p>
            <a:pPr lvl="0" algn="ctr" defTabSz="400050">
              <a:lnSpc>
                <a:spcPct val="90000"/>
              </a:lnSpc>
              <a:spcBef>
                <a:spcPct val="0"/>
              </a:spcBef>
              <a:spcAft>
                <a:spcPct val="35000"/>
              </a:spcAft>
            </a:pPr>
            <a:r>
              <a:rPr lang="en-US" sz="2000" kern="1200" dirty="0" smtClean="0"/>
              <a:t>Miners</a:t>
            </a:r>
            <a:endParaRPr lang="en-US" sz="2000" kern="1200" dirty="0"/>
          </a:p>
        </p:txBody>
      </p:sp>
      <p:sp>
        <p:nvSpPr>
          <p:cNvPr id="86" name="Freeform 85"/>
          <p:cNvSpPr/>
          <p:nvPr/>
        </p:nvSpPr>
        <p:spPr>
          <a:xfrm>
            <a:off x="740495" y="3027434"/>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Other TXs</a:t>
            </a:r>
            <a:endParaRPr lang="en-US" sz="1200" kern="1200" dirty="0">
              <a:latin typeface="Lato" charset="0"/>
              <a:ea typeface="Lato" charset="0"/>
              <a:cs typeface="Lato" charset="0"/>
            </a:endParaRPr>
          </a:p>
        </p:txBody>
      </p:sp>
      <p:sp>
        <p:nvSpPr>
          <p:cNvPr id="87" name="Freeform 86"/>
          <p:cNvSpPr/>
          <p:nvPr/>
        </p:nvSpPr>
        <p:spPr>
          <a:xfrm>
            <a:off x="203842" y="2541968"/>
            <a:ext cx="757589"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Solution</a:t>
            </a:r>
            <a:r>
              <a:rPr lang="en-US" sz="1200" kern="1200" baseline="0" dirty="0" smtClean="0">
                <a:latin typeface="Lato" charset="0"/>
                <a:ea typeface="Lato" charset="0"/>
                <a:cs typeface="Lato" charset="0"/>
              </a:rPr>
              <a:t> for Puzzle</a:t>
            </a:r>
            <a:endParaRPr lang="en-US" sz="1200" kern="1200" dirty="0">
              <a:latin typeface="Lato" charset="0"/>
              <a:ea typeface="Lato" charset="0"/>
              <a:cs typeface="Lato" charset="0"/>
            </a:endParaRPr>
          </a:p>
        </p:txBody>
      </p:sp>
      <p:sp>
        <p:nvSpPr>
          <p:cNvPr id="88" name="Freeform 87"/>
          <p:cNvSpPr/>
          <p:nvPr/>
        </p:nvSpPr>
        <p:spPr>
          <a:xfrm>
            <a:off x="1111036" y="2385512"/>
            <a:ext cx="775396"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rgbClr val="FF0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Update Reward to $0!</a:t>
            </a:r>
            <a:endParaRPr lang="en-US" sz="1200" kern="1200" dirty="0">
              <a:latin typeface="Lato" charset="0"/>
              <a:ea typeface="Lato" charset="0"/>
              <a:cs typeface="Lato" charset="0"/>
            </a:endParaRPr>
          </a:p>
        </p:txBody>
      </p:sp>
      <p:sp>
        <p:nvSpPr>
          <p:cNvPr id="89" name="Shape 88"/>
          <p:cNvSpPr/>
          <p:nvPr/>
        </p:nvSpPr>
        <p:spPr>
          <a:xfrm>
            <a:off x="63623" y="2267613"/>
            <a:ext cx="1963024" cy="161055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aphicFrame>
        <p:nvGraphicFramePr>
          <p:cNvPr id="81" name="Diagram 80"/>
          <p:cNvGraphicFramePr/>
          <p:nvPr>
            <p:extLst>
              <p:ext uri="{D42A27DB-BD31-4B8C-83A1-F6EECF244321}">
                <p14:modId xmlns:p14="http://schemas.microsoft.com/office/powerpoint/2010/main" val="3988402450"/>
              </p:ext>
            </p:extLst>
          </p:nvPr>
        </p:nvGraphicFramePr>
        <p:xfrm>
          <a:off x="2754093" y="2541967"/>
          <a:ext cx="2000861" cy="19942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2" name="Right Arrow 81"/>
          <p:cNvSpPr/>
          <p:nvPr/>
        </p:nvSpPr>
        <p:spPr>
          <a:xfrm>
            <a:off x="1968746" y="4074280"/>
            <a:ext cx="703035" cy="313945"/>
          </a:xfrm>
          <a:prstGeom prst="rightArrow">
            <a:avLst/>
          </a:prstGeom>
          <a:solidFill>
            <a:schemeClr val="bg2">
              <a:lumMod val="90000"/>
            </a:schemeClr>
          </a:solidFill>
          <a:ln>
            <a:solidFill>
              <a:schemeClr val="bg2">
                <a:alpha val="9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pic>
        <p:nvPicPr>
          <p:cNvPr id="19" name="Picture 18" descr="user.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5119" y="872656"/>
            <a:ext cx="758988" cy="569241"/>
          </a:xfrm>
          <a:prstGeom prst="rect">
            <a:avLst/>
          </a:prstGeom>
        </p:spPr>
      </p:pic>
      <p:cxnSp>
        <p:nvCxnSpPr>
          <p:cNvPr id="20" name="Straight Arrow Connector 19"/>
          <p:cNvCxnSpPr>
            <a:stCxn id="19" idx="2"/>
          </p:cNvCxnSpPr>
          <p:nvPr/>
        </p:nvCxnSpPr>
        <p:spPr>
          <a:xfrm flipH="1">
            <a:off x="582637" y="1441896"/>
            <a:ext cx="171979" cy="902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1053199" y="933344"/>
            <a:ext cx="748339" cy="369332"/>
          </a:xfrm>
          <a:prstGeom prst="rect">
            <a:avLst/>
          </a:prstGeom>
          <a:noFill/>
        </p:spPr>
        <p:txBody>
          <a:bodyPr wrap="square" rtlCol="0">
            <a:spAutoFit/>
          </a:bodyPr>
          <a:lstStyle/>
          <a:p>
            <a:r>
              <a:rPr lang="en-US" dirty="0" smtClean="0">
                <a:solidFill>
                  <a:srgbClr val="FF0000"/>
                </a:solidFill>
              </a:rPr>
              <a:t>+0</a:t>
            </a:r>
            <a:endParaRPr lang="en-US" dirty="0">
              <a:solidFill>
                <a:srgbClr val="FF0000"/>
              </a:solidFill>
            </a:endParaRPr>
          </a:p>
        </p:txBody>
      </p:sp>
      <p:pic>
        <p:nvPicPr>
          <p:cNvPr id="3" name="Picture 2" descr="user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67303" y="872657"/>
            <a:ext cx="758847" cy="569135"/>
          </a:xfrm>
          <a:prstGeom prst="rect">
            <a:avLst/>
          </a:prstGeom>
        </p:spPr>
      </p:pic>
      <p:cxnSp>
        <p:nvCxnSpPr>
          <p:cNvPr id="23" name="Straight Arrow Connector 22"/>
          <p:cNvCxnSpPr>
            <a:stCxn id="3" idx="2"/>
            <a:endCxn id="88" idx="1"/>
          </p:cNvCxnSpPr>
          <p:nvPr/>
        </p:nvCxnSpPr>
        <p:spPr>
          <a:xfrm flipH="1">
            <a:off x="1498734" y="1441792"/>
            <a:ext cx="447990" cy="94372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5435249" y="1657489"/>
            <a:ext cx="1689313" cy="24794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Balance:100</a:t>
            </a:r>
            <a:endParaRPr lang="en-US" dirty="0"/>
          </a:p>
        </p:txBody>
      </p:sp>
      <p:sp>
        <p:nvSpPr>
          <p:cNvPr id="24" name="Rectangle 23"/>
          <p:cNvSpPr/>
          <p:nvPr/>
        </p:nvSpPr>
        <p:spPr>
          <a:xfrm>
            <a:off x="5435249" y="1646185"/>
            <a:ext cx="1689313" cy="247946"/>
          </a:xfrm>
          <a:prstGeom prst="rect">
            <a:avLst/>
          </a:prstGeom>
          <a:solidFill>
            <a:srgbClr val="008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Balance: 0</a:t>
            </a:r>
            <a:endParaRPr lang="en-US" dirty="0"/>
          </a:p>
        </p:txBody>
      </p:sp>
      <p:pic>
        <p:nvPicPr>
          <p:cNvPr id="4" name="Picture 3" descr="red-smiley-face-hi.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7495" y="569563"/>
            <a:ext cx="907196" cy="913305"/>
          </a:xfrm>
          <a:prstGeom prst="rect">
            <a:avLst/>
          </a:prstGeom>
        </p:spPr>
      </p:pic>
      <p:cxnSp>
        <p:nvCxnSpPr>
          <p:cNvPr id="6" name="Straight Arrow Connector 5"/>
          <p:cNvCxnSpPr>
            <a:endCxn id="77" idx="1"/>
          </p:cNvCxnSpPr>
          <p:nvPr/>
        </p:nvCxnSpPr>
        <p:spPr>
          <a:xfrm>
            <a:off x="4560906" y="3373236"/>
            <a:ext cx="874340" cy="117161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endCxn id="76" idx="1"/>
          </p:cNvCxnSpPr>
          <p:nvPr/>
        </p:nvCxnSpPr>
        <p:spPr>
          <a:xfrm flipV="1">
            <a:off x="4560906" y="3600930"/>
            <a:ext cx="874340" cy="27724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 name="Slide Number Placeholder 4"/>
          <p:cNvSpPr>
            <a:spLocks noGrp="1"/>
          </p:cNvSpPr>
          <p:nvPr>
            <p:ph type="sldNum" sz="quarter" idx="12"/>
          </p:nvPr>
        </p:nvSpPr>
        <p:spPr/>
        <p:txBody>
          <a:bodyPr/>
          <a:lstStyle/>
          <a:p>
            <a:fld id="{C44D6E56-4DDB-5448-B544-C1B1DCC2E384}" type="slidenum">
              <a:rPr lang="en-US" smtClean="0"/>
              <a:t>69</a:t>
            </a:fld>
            <a:endParaRPr lang="en-US"/>
          </a:p>
        </p:txBody>
      </p:sp>
    </p:spTree>
    <p:extLst>
      <p:ext uri="{BB962C8B-B14F-4D97-AF65-F5344CB8AC3E}">
        <p14:creationId xmlns:p14="http://schemas.microsoft.com/office/powerpoint/2010/main" val="339160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grpId="0" nodeType="clickEffect">
                                  <p:stCondLst>
                                    <p:cond delay="0"/>
                                  </p:stCondLst>
                                  <p:childTnLst>
                                    <p:animEffect transition="out" filter="fade">
                                      <p:cBhvr>
                                        <p:cTn id="30" dur="500" tmFilter="0, 0; .2, .5; .8, .5; 1, 0"/>
                                        <p:tgtEl>
                                          <p:spTgt spid="77"/>
                                        </p:tgtEl>
                                      </p:cBhvr>
                                    </p:animEffect>
                                    <p:animScale>
                                      <p:cBhvr>
                                        <p:cTn id="31" dur="250" autoRev="1" fill="hold"/>
                                        <p:tgtEl>
                                          <p:spTgt spid="77"/>
                                        </p:tgtEl>
                                      </p:cBhvr>
                                      <p:by x="105000" y="105000"/>
                                    </p:animScale>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6" presetClass="emph" presetSubtype="0" fill="hold" grpId="0" nodeType="clickEffect">
                                  <p:stCondLst>
                                    <p:cond delay="0"/>
                                  </p:stCondLst>
                                  <p:childTnLst>
                                    <p:animEffect transition="out" filter="fade">
                                      <p:cBhvr>
                                        <p:cTn id="41" dur="500" tmFilter="0, 0; .2, .5; .8, .5; 1, 0"/>
                                        <p:tgtEl>
                                          <p:spTgt spid="76"/>
                                        </p:tgtEl>
                                      </p:cBhvr>
                                    </p:animEffect>
                                    <p:animScale>
                                      <p:cBhvr>
                                        <p:cTn id="42" dur="250" autoRev="1" fill="hold"/>
                                        <p:tgtEl>
                                          <p:spTgt spid="76"/>
                                        </p:tgtEl>
                                      </p:cBhvr>
                                      <p:by x="105000" y="105000"/>
                                    </p:animScale>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85" grpId="0" animBg="1"/>
      <p:bldP spid="88" grpId="0" animBg="1"/>
      <p:bldGraphic spid="81" grpId="0">
        <p:bldAsOne/>
      </p:bldGraphic>
      <p:bldP spid="82" grpId="0" animBg="1"/>
      <p:bldP spid="21" grpId="0"/>
      <p:bldP spid="2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prstGeom prst="rect">
            <a:avLst/>
          </a:prstGeom>
        </p:spPr>
        <p:txBody>
          <a:bodyPr lIns="91425" tIns="91425" rIns="91425" bIns="91425" anchor="t" anchorCtr="0">
            <a:noAutofit/>
          </a:bodyPr>
          <a:lstStyle/>
          <a:p>
            <a:pPr lvl="0" rtl="0">
              <a:spcBef>
                <a:spcPts val="0"/>
              </a:spcBef>
              <a:buNone/>
            </a:pPr>
            <a:r>
              <a:rPr lang="en" dirty="0">
                <a:sym typeface="Ubuntu"/>
              </a:rPr>
              <a:t>Example: bet on an event</a:t>
            </a:r>
          </a:p>
        </p:txBody>
      </p:sp>
      <p:sp>
        <p:nvSpPr>
          <p:cNvPr id="129" name="Shape 129"/>
          <p:cNvSpPr txBox="1">
            <a:spLocks noGrp="1"/>
          </p:cNvSpPr>
          <p:nvPr>
            <p:ph idx="1"/>
          </p:nvPr>
        </p:nvSpPr>
        <p:spPr>
          <a:prstGeom prst="rect">
            <a:avLst/>
          </a:prstGeom>
        </p:spPr>
        <p:txBody>
          <a:bodyPr lIns="91425" tIns="91425" rIns="91425" bIns="91425" anchor="t" anchorCtr="0">
            <a:noAutofit/>
          </a:bodyPr>
          <a:lstStyle/>
          <a:p>
            <a:pPr marL="0" marR="0" lvl="0" indent="0" algn="l" rtl="0">
              <a:lnSpc>
                <a:spcPct val="150000"/>
              </a:lnSpc>
              <a:spcBef>
                <a:spcPts val="0"/>
              </a:spcBef>
              <a:spcAft>
                <a:spcPts val="0"/>
              </a:spcAft>
              <a:buNone/>
            </a:pPr>
            <a:r>
              <a:rPr lang="en" sz="2100" dirty="0">
                <a:solidFill>
                  <a:srgbClr val="2A2A2A"/>
                </a:solidFill>
                <a:latin typeface="Consolas"/>
                <a:ea typeface="Consolas"/>
                <a:cs typeface="Consolas"/>
                <a:sym typeface="Consolas"/>
              </a:rPr>
              <a:t>if HAS_EVENT_X_HAPPENED() is true:</a:t>
            </a:r>
          </a:p>
          <a:p>
            <a:pPr marL="0" marR="0" lvl="0" indent="0" algn="l" rtl="0">
              <a:lnSpc>
                <a:spcPct val="150000"/>
              </a:lnSpc>
              <a:spcBef>
                <a:spcPts val="0"/>
              </a:spcBef>
              <a:spcAft>
                <a:spcPts val="0"/>
              </a:spcAft>
              <a:buNone/>
            </a:pPr>
            <a:r>
              <a:rPr lang="en" sz="2100" dirty="0">
                <a:solidFill>
                  <a:srgbClr val="2A2A2A"/>
                </a:solidFill>
                <a:latin typeface="Consolas"/>
                <a:ea typeface="Consolas"/>
                <a:cs typeface="Consolas"/>
                <a:sym typeface="Consolas"/>
              </a:rPr>
              <a:t>	send(party_A, 1000)</a:t>
            </a:r>
          </a:p>
          <a:p>
            <a:pPr marL="0" marR="0" lvl="0" indent="0" algn="l" rtl="0">
              <a:lnSpc>
                <a:spcPct val="150000"/>
              </a:lnSpc>
              <a:spcBef>
                <a:spcPts val="0"/>
              </a:spcBef>
              <a:spcAft>
                <a:spcPts val="0"/>
              </a:spcAft>
              <a:buNone/>
            </a:pPr>
            <a:r>
              <a:rPr lang="en" sz="2100" dirty="0">
                <a:solidFill>
                  <a:srgbClr val="2A2A2A"/>
                </a:solidFill>
                <a:latin typeface="Consolas"/>
                <a:ea typeface="Consolas"/>
                <a:cs typeface="Consolas"/>
                <a:sym typeface="Consolas"/>
              </a:rPr>
              <a:t>else:</a:t>
            </a:r>
          </a:p>
          <a:p>
            <a:pPr marL="0" marR="0" lvl="0" indent="0" algn="l" rtl="0">
              <a:lnSpc>
                <a:spcPct val="150000"/>
              </a:lnSpc>
              <a:spcBef>
                <a:spcPts val="0"/>
              </a:spcBef>
              <a:spcAft>
                <a:spcPts val="0"/>
              </a:spcAft>
              <a:buNone/>
            </a:pPr>
            <a:r>
              <a:rPr lang="en" sz="2100" dirty="0">
                <a:solidFill>
                  <a:srgbClr val="2A2A2A"/>
                </a:solidFill>
                <a:latin typeface="Consolas"/>
                <a:ea typeface="Consolas"/>
                <a:cs typeface="Consolas"/>
                <a:sym typeface="Consolas"/>
              </a:rPr>
              <a:t>	</a:t>
            </a:r>
            <a:r>
              <a:rPr lang="en" sz="2100" dirty="0" smtClean="0">
                <a:solidFill>
                  <a:srgbClr val="2A2A2A"/>
                </a:solidFill>
                <a:latin typeface="Consolas"/>
                <a:ea typeface="Consolas"/>
                <a:cs typeface="Consolas"/>
                <a:sym typeface="Consolas"/>
              </a:rPr>
              <a:t>send(party</a:t>
            </a:r>
            <a:r>
              <a:rPr lang="en-US" sz="2100" dirty="0" smtClean="0">
                <a:solidFill>
                  <a:srgbClr val="2A2A2A"/>
                </a:solidFill>
                <a:latin typeface="Consolas"/>
                <a:ea typeface="Consolas"/>
                <a:cs typeface="Consolas"/>
                <a:sym typeface="Consolas"/>
              </a:rPr>
              <a:t>_</a:t>
            </a:r>
            <a:r>
              <a:rPr lang="en" sz="2100" dirty="0" smtClean="0">
                <a:solidFill>
                  <a:srgbClr val="2A2A2A"/>
                </a:solidFill>
                <a:latin typeface="Consolas"/>
                <a:ea typeface="Consolas"/>
                <a:cs typeface="Consolas"/>
                <a:sym typeface="Consolas"/>
              </a:rPr>
              <a:t>B</a:t>
            </a:r>
            <a:r>
              <a:rPr lang="en" sz="2100" dirty="0">
                <a:solidFill>
                  <a:srgbClr val="2A2A2A"/>
                </a:solidFill>
                <a:latin typeface="Consolas"/>
                <a:ea typeface="Consolas"/>
                <a:cs typeface="Consolas"/>
                <a:sym typeface="Consolas"/>
              </a:rPr>
              <a:t>, 1000)</a:t>
            </a:r>
          </a:p>
        </p:txBody>
      </p:sp>
      <p:sp>
        <p:nvSpPr>
          <p:cNvPr id="2" name="Slide Number Placeholder 1"/>
          <p:cNvSpPr>
            <a:spLocks noGrp="1"/>
          </p:cNvSpPr>
          <p:nvPr>
            <p:ph type="sldNum" sz="quarter" idx="12"/>
          </p:nvPr>
        </p:nvSpPr>
        <p:spPr/>
        <p:txBody>
          <a:bodyPr/>
          <a:lstStyle/>
          <a:p>
            <a:fld id="{C44D6E56-4DDB-5448-B544-C1B1DCC2E384}" type="slidenum">
              <a:rPr lang="en-US" smtClean="0"/>
              <a:t>7</a:t>
            </a:fld>
            <a:endParaRPr lang="en-US"/>
          </a:p>
        </p:txBody>
      </p:sp>
    </p:spTree>
    <p:extLst>
      <p:ext uri="{BB962C8B-B14F-4D97-AF65-F5344CB8AC3E}">
        <p14:creationId xmlns:p14="http://schemas.microsoft.com/office/powerpoint/2010/main" val="3367570097"/>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Transaction Ordering Dependence</a:t>
            </a:r>
            <a:endParaRPr lang="en-US" dirty="0"/>
          </a:p>
        </p:txBody>
      </p:sp>
      <p:sp>
        <p:nvSpPr>
          <p:cNvPr id="4" name="Content Placeholder 3"/>
          <p:cNvSpPr>
            <a:spLocks noGrp="1"/>
          </p:cNvSpPr>
          <p:nvPr>
            <p:ph idx="1"/>
          </p:nvPr>
        </p:nvSpPr>
        <p:spPr>
          <a:xfrm>
            <a:off x="150876" y="1129379"/>
            <a:ext cx="6241850" cy="1643527"/>
          </a:xfrm>
          <a:prstGeom prst="rect">
            <a:avLst/>
          </a:prstGeom>
        </p:spPr>
        <p:txBody>
          <a:bodyPr wrap="square">
            <a:spAutoFit/>
          </a:bodyPr>
          <a:lstStyle/>
          <a:p>
            <a:pPr marL="180000" indent="-180000">
              <a:buFont typeface="Arial"/>
              <a:buChar char="•"/>
            </a:pPr>
            <a:r>
              <a:rPr lang="en-US" sz="2400" dirty="0" smtClean="0"/>
              <a:t>Observed state != execution state</a:t>
            </a:r>
          </a:p>
          <a:p>
            <a:pPr marL="580050" lvl="1" indent="-180000">
              <a:buFont typeface="Arial"/>
              <a:buChar char="•"/>
            </a:pPr>
            <a:r>
              <a:rPr lang="en-US" sz="2000" dirty="0" smtClean="0"/>
              <a:t>Transactions do not have atomicity property</a:t>
            </a:r>
          </a:p>
          <a:p>
            <a:pPr marL="180000" indent="-180000">
              <a:buFont typeface="Arial"/>
              <a:buChar char="•"/>
            </a:pPr>
            <a:r>
              <a:rPr lang="en-US" sz="2400" dirty="0" smtClean="0"/>
              <a:t>Can be coincidence</a:t>
            </a:r>
          </a:p>
          <a:p>
            <a:pPr marL="580050" lvl="1" indent="-180000">
              <a:buFont typeface="Arial"/>
              <a:buChar char="•"/>
            </a:pPr>
            <a:r>
              <a:rPr lang="en-US" sz="2000" dirty="0" smtClean="0"/>
              <a:t>Two transactions happen at the same time</a:t>
            </a:r>
          </a:p>
        </p:txBody>
      </p:sp>
      <p:sp>
        <p:nvSpPr>
          <p:cNvPr id="8" name="Oval 7"/>
          <p:cNvSpPr/>
          <p:nvPr/>
        </p:nvSpPr>
        <p:spPr>
          <a:xfrm>
            <a:off x="6503695" y="2607813"/>
            <a:ext cx="1808786" cy="64422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7106252" y="3301790"/>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Other TXs</a:t>
            </a:r>
            <a:endParaRPr lang="en-US" sz="1200" kern="1200" dirty="0">
              <a:latin typeface="Lato" charset="0"/>
              <a:ea typeface="Lato" charset="0"/>
              <a:cs typeface="Lato" charset="0"/>
            </a:endParaRPr>
          </a:p>
        </p:txBody>
      </p:sp>
      <p:sp>
        <p:nvSpPr>
          <p:cNvPr id="10" name="Freeform 9"/>
          <p:cNvSpPr/>
          <p:nvPr/>
        </p:nvSpPr>
        <p:spPr>
          <a:xfrm>
            <a:off x="6569596" y="2816324"/>
            <a:ext cx="757589"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Solution</a:t>
            </a:r>
            <a:r>
              <a:rPr lang="en-US" sz="1200" kern="1200" baseline="0" dirty="0" smtClean="0">
                <a:latin typeface="Lato" charset="0"/>
                <a:ea typeface="Lato" charset="0"/>
                <a:cs typeface="Lato" charset="0"/>
              </a:rPr>
              <a:t> for Puzzle</a:t>
            </a:r>
            <a:endParaRPr lang="en-US" sz="1200" kern="1200" dirty="0">
              <a:latin typeface="Lato" charset="0"/>
              <a:ea typeface="Lato" charset="0"/>
              <a:cs typeface="Lato" charset="0"/>
            </a:endParaRPr>
          </a:p>
        </p:txBody>
      </p:sp>
      <p:sp>
        <p:nvSpPr>
          <p:cNvPr id="11" name="Freeform 10"/>
          <p:cNvSpPr/>
          <p:nvPr/>
        </p:nvSpPr>
        <p:spPr>
          <a:xfrm>
            <a:off x="7476793" y="2659868"/>
            <a:ext cx="775396"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rgbClr val="FF0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Update Reward to $0!</a:t>
            </a:r>
            <a:endParaRPr lang="en-US" sz="1200" kern="1200" dirty="0">
              <a:latin typeface="Lato" charset="0"/>
              <a:ea typeface="Lato" charset="0"/>
              <a:cs typeface="Lato" charset="0"/>
            </a:endParaRPr>
          </a:p>
        </p:txBody>
      </p:sp>
      <p:sp>
        <p:nvSpPr>
          <p:cNvPr id="12" name="Shape 11"/>
          <p:cNvSpPr/>
          <p:nvPr/>
        </p:nvSpPr>
        <p:spPr>
          <a:xfrm>
            <a:off x="6429380" y="2541969"/>
            <a:ext cx="1963024" cy="161055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pic>
        <p:nvPicPr>
          <p:cNvPr id="13" name="Picture 12"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876" y="1147012"/>
            <a:ext cx="758988" cy="569241"/>
          </a:xfrm>
          <a:prstGeom prst="rect">
            <a:avLst/>
          </a:prstGeom>
        </p:spPr>
      </p:pic>
      <p:cxnSp>
        <p:nvCxnSpPr>
          <p:cNvPr id="14" name="Straight Arrow Connector 13"/>
          <p:cNvCxnSpPr>
            <a:stCxn id="13" idx="2"/>
          </p:cNvCxnSpPr>
          <p:nvPr/>
        </p:nvCxnSpPr>
        <p:spPr>
          <a:xfrm flipH="1">
            <a:off x="6948394" y="1716252"/>
            <a:ext cx="171979" cy="902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use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3060" y="1147011"/>
            <a:ext cx="758847" cy="569135"/>
          </a:xfrm>
          <a:prstGeom prst="rect">
            <a:avLst/>
          </a:prstGeom>
        </p:spPr>
      </p:pic>
      <p:cxnSp>
        <p:nvCxnSpPr>
          <p:cNvPr id="16" name="Straight Arrow Connector 15"/>
          <p:cNvCxnSpPr>
            <a:stCxn id="15" idx="2"/>
            <a:endCxn id="11" idx="1"/>
          </p:cNvCxnSpPr>
          <p:nvPr/>
        </p:nvCxnSpPr>
        <p:spPr>
          <a:xfrm flipH="1">
            <a:off x="7864491" y="1716148"/>
            <a:ext cx="447990" cy="94372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C44D6E56-4DDB-5448-B544-C1B1DCC2E384}" type="slidenum">
              <a:rPr lang="en-US" smtClean="0"/>
              <a:t>70</a:t>
            </a:fld>
            <a:endParaRPr lang="en-US"/>
          </a:p>
        </p:txBody>
      </p:sp>
    </p:spTree>
    <p:extLst>
      <p:ext uri="{BB962C8B-B14F-4D97-AF65-F5344CB8AC3E}">
        <p14:creationId xmlns:p14="http://schemas.microsoft.com/office/powerpoint/2010/main" val="1806704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Transaction Ordering Dependence</a:t>
            </a:r>
            <a:endParaRPr lang="en-US" dirty="0"/>
          </a:p>
        </p:txBody>
      </p:sp>
      <p:sp>
        <p:nvSpPr>
          <p:cNvPr id="4" name="Content Placeholder 3"/>
          <p:cNvSpPr>
            <a:spLocks noGrp="1"/>
          </p:cNvSpPr>
          <p:nvPr>
            <p:ph idx="1"/>
          </p:nvPr>
        </p:nvSpPr>
        <p:spPr>
          <a:xfrm>
            <a:off x="138303" y="915587"/>
            <a:ext cx="6569596" cy="3194721"/>
          </a:xfrm>
          <a:prstGeom prst="rect">
            <a:avLst/>
          </a:prstGeom>
        </p:spPr>
        <p:txBody>
          <a:bodyPr wrap="square">
            <a:spAutoFit/>
          </a:bodyPr>
          <a:lstStyle/>
          <a:p>
            <a:pPr marL="180000" indent="-180000"/>
            <a:r>
              <a:rPr lang="en-US" sz="2400" dirty="0"/>
              <a:t>Observed state != execution state</a:t>
            </a:r>
          </a:p>
          <a:p>
            <a:pPr marL="580050" lvl="1" indent="-180000">
              <a:buFont typeface="Arial"/>
              <a:buChar char="•"/>
            </a:pPr>
            <a:r>
              <a:rPr lang="en-US" sz="2000" dirty="0"/>
              <a:t>Transactions do not have atomicity property</a:t>
            </a:r>
          </a:p>
          <a:p>
            <a:pPr marL="180000" indent="-180000"/>
            <a:r>
              <a:rPr lang="en-US" sz="2400" dirty="0"/>
              <a:t>Can be coincidence</a:t>
            </a:r>
          </a:p>
          <a:p>
            <a:pPr marL="580050" lvl="1" indent="-180000">
              <a:buFont typeface="Arial"/>
              <a:buChar char="•"/>
            </a:pPr>
            <a:r>
              <a:rPr lang="en-US" sz="2000" dirty="0"/>
              <a:t>Two transactions happen at the same time</a:t>
            </a:r>
          </a:p>
          <a:p>
            <a:pPr marL="180000" indent="-180000">
              <a:buFont typeface="Arial"/>
              <a:buChar char="•"/>
            </a:pPr>
            <a:r>
              <a:rPr lang="en-US" sz="2400" dirty="0" smtClean="0"/>
              <a:t>Can </a:t>
            </a:r>
            <a:r>
              <a:rPr lang="en-US" sz="2400" dirty="0"/>
              <a:t>be </a:t>
            </a:r>
            <a:r>
              <a:rPr lang="en-US" sz="2400" dirty="0" smtClean="0"/>
              <a:t>a malicious intention</a:t>
            </a:r>
            <a:endParaRPr lang="en-US" sz="2400" dirty="0"/>
          </a:p>
          <a:p>
            <a:pPr marL="580050" lvl="1" indent="-180000">
              <a:buFont typeface="Arial"/>
              <a:buChar char="•"/>
            </a:pPr>
            <a:r>
              <a:rPr lang="en-US" sz="2000" dirty="0"/>
              <a:t>Saw the targeted TX from the victim</a:t>
            </a:r>
          </a:p>
          <a:p>
            <a:pPr marL="580050" lvl="1" indent="-180000">
              <a:buFont typeface="Arial"/>
              <a:buChar char="•"/>
            </a:pPr>
            <a:r>
              <a:rPr lang="en-US" sz="2000" dirty="0"/>
              <a:t>Submit the second TX to update the reward</a:t>
            </a:r>
          </a:p>
          <a:p>
            <a:pPr marL="580050" lvl="1" indent="-180000">
              <a:buFont typeface="Arial"/>
              <a:buChar char="•"/>
            </a:pPr>
            <a:r>
              <a:rPr lang="en-US" sz="2000" dirty="0"/>
              <a:t>Both TXs enter the race </a:t>
            </a:r>
          </a:p>
        </p:txBody>
      </p:sp>
      <p:sp>
        <p:nvSpPr>
          <p:cNvPr id="8" name="Oval 7"/>
          <p:cNvSpPr/>
          <p:nvPr/>
        </p:nvSpPr>
        <p:spPr>
          <a:xfrm>
            <a:off x="6503695" y="2607813"/>
            <a:ext cx="1808786" cy="644221"/>
          </a:xfrm>
          <a:prstGeom prst="ellipse">
            <a:avLst/>
          </a:prstGeom>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9" name="Freeform 8"/>
          <p:cNvSpPr/>
          <p:nvPr/>
        </p:nvSpPr>
        <p:spPr>
          <a:xfrm>
            <a:off x="7106252" y="3301790"/>
            <a:ext cx="768518"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dirty="0" smtClean="0">
                <a:latin typeface="Lato" charset="0"/>
                <a:ea typeface="Lato" charset="0"/>
                <a:cs typeface="Lato" charset="0"/>
              </a:rPr>
              <a:t>Other TXs</a:t>
            </a:r>
            <a:endParaRPr lang="en-US" sz="1200" kern="1200" dirty="0">
              <a:latin typeface="Lato" charset="0"/>
              <a:ea typeface="Lato" charset="0"/>
              <a:cs typeface="Lato" charset="0"/>
            </a:endParaRPr>
          </a:p>
        </p:txBody>
      </p:sp>
      <p:sp>
        <p:nvSpPr>
          <p:cNvPr id="10" name="Freeform 9"/>
          <p:cNvSpPr/>
          <p:nvPr/>
        </p:nvSpPr>
        <p:spPr>
          <a:xfrm>
            <a:off x="6569596" y="2816324"/>
            <a:ext cx="757589"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chemeClr val="accent6"/>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Solution</a:t>
            </a:r>
            <a:r>
              <a:rPr lang="en-US" sz="1200" kern="1200" baseline="0" dirty="0" smtClean="0">
                <a:latin typeface="Lato" charset="0"/>
                <a:ea typeface="Lato" charset="0"/>
                <a:cs typeface="Lato" charset="0"/>
              </a:rPr>
              <a:t> for Puzzle</a:t>
            </a:r>
            <a:endParaRPr lang="en-US" sz="1200" kern="1200" dirty="0">
              <a:latin typeface="Lato" charset="0"/>
              <a:ea typeface="Lato" charset="0"/>
              <a:cs typeface="Lato" charset="0"/>
            </a:endParaRPr>
          </a:p>
        </p:txBody>
      </p:sp>
      <p:sp>
        <p:nvSpPr>
          <p:cNvPr id="11" name="Freeform 10"/>
          <p:cNvSpPr/>
          <p:nvPr/>
        </p:nvSpPr>
        <p:spPr>
          <a:xfrm>
            <a:off x="7476793" y="2659868"/>
            <a:ext cx="775396" cy="647097"/>
          </a:xfrm>
          <a:custGeom>
            <a:avLst/>
            <a:gdLst>
              <a:gd name="connsiteX0" fmla="*/ 0 w 435828"/>
              <a:gd name="connsiteY0" fmla="*/ 217914 h 435828"/>
              <a:gd name="connsiteX1" fmla="*/ 217914 w 435828"/>
              <a:gd name="connsiteY1" fmla="*/ 0 h 435828"/>
              <a:gd name="connsiteX2" fmla="*/ 435828 w 435828"/>
              <a:gd name="connsiteY2" fmla="*/ 217914 h 435828"/>
              <a:gd name="connsiteX3" fmla="*/ 217914 w 435828"/>
              <a:gd name="connsiteY3" fmla="*/ 435828 h 435828"/>
              <a:gd name="connsiteX4" fmla="*/ 0 w 435828"/>
              <a:gd name="connsiteY4" fmla="*/ 217914 h 4358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828" h="435828">
                <a:moveTo>
                  <a:pt x="0" y="217914"/>
                </a:moveTo>
                <a:cubicBezTo>
                  <a:pt x="0" y="97563"/>
                  <a:pt x="97563" y="0"/>
                  <a:pt x="217914" y="0"/>
                </a:cubicBezTo>
                <a:cubicBezTo>
                  <a:pt x="338265" y="0"/>
                  <a:pt x="435828" y="97563"/>
                  <a:pt x="435828" y="217914"/>
                </a:cubicBezTo>
                <a:cubicBezTo>
                  <a:pt x="435828" y="338265"/>
                  <a:pt x="338265" y="435828"/>
                  <a:pt x="217914" y="435828"/>
                </a:cubicBezTo>
                <a:cubicBezTo>
                  <a:pt x="97563" y="435828"/>
                  <a:pt x="0" y="338265"/>
                  <a:pt x="0" y="217914"/>
                </a:cubicBezTo>
                <a:close/>
              </a:path>
            </a:pathLst>
          </a:custGeom>
          <a:solidFill>
            <a:srgbClr val="FF0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txBody>
          <a:bodyPr spcFirstLastPara="0" vert="horz" wrap="square" lIns="72716" tIns="72716" rIns="72716" bIns="72716" numCol="1" spcCol="1270" anchor="ctr" anchorCtr="0">
            <a:noAutofit/>
          </a:bodyPr>
          <a:lstStyle/>
          <a:p>
            <a:pPr lvl="0" algn="ctr" defTabSz="311150">
              <a:lnSpc>
                <a:spcPct val="90000"/>
              </a:lnSpc>
              <a:spcBef>
                <a:spcPct val="0"/>
              </a:spcBef>
              <a:spcAft>
                <a:spcPct val="35000"/>
              </a:spcAft>
            </a:pPr>
            <a:r>
              <a:rPr lang="en-US" sz="1200" kern="1200" dirty="0" smtClean="0">
                <a:latin typeface="Lato" charset="0"/>
                <a:ea typeface="Lato" charset="0"/>
                <a:cs typeface="Lato" charset="0"/>
              </a:rPr>
              <a:t>Update Reward to $0!</a:t>
            </a:r>
            <a:endParaRPr lang="en-US" sz="1200" kern="1200" dirty="0">
              <a:latin typeface="Lato" charset="0"/>
              <a:ea typeface="Lato" charset="0"/>
              <a:cs typeface="Lato" charset="0"/>
            </a:endParaRPr>
          </a:p>
        </p:txBody>
      </p:sp>
      <p:sp>
        <p:nvSpPr>
          <p:cNvPr id="12" name="Shape 11"/>
          <p:cNvSpPr/>
          <p:nvPr/>
        </p:nvSpPr>
        <p:spPr>
          <a:xfrm>
            <a:off x="6429380" y="2541969"/>
            <a:ext cx="1963024" cy="1610555"/>
          </a:xfrm>
          <a:prstGeom prst="funnel">
            <a:avLst/>
          </a:prstGeom>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pic>
        <p:nvPicPr>
          <p:cNvPr id="13" name="Picture 12" descr="us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0876" y="1147012"/>
            <a:ext cx="758988" cy="569241"/>
          </a:xfrm>
          <a:prstGeom prst="rect">
            <a:avLst/>
          </a:prstGeom>
        </p:spPr>
      </p:pic>
      <p:cxnSp>
        <p:nvCxnSpPr>
          <p:cNvPr id="14" name="Straight Arrow Connector 13"/>
          <p:cNvCxnSpPr>
            <a:stCxn id="13" idx="2"/>
          </p:cNvCxnSpPr>
          <p:nvPr/>
        </p:nvCxnSpPr>
        <p:spPr>
          <a:xfrm flipH="1">
            <a:off x="6948394" y="1716252"/>
            <a:ext cx="171979" cy="902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pic>
        <p:nvPicPr>
          <p:cNvPr id="15" name="Picture 14" descr="use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3060" y="1147011"/>
            <a:ext cx="758847" cy="569135"/>
          </a:xfrm>
          <a:prstGeom prst="rect">
            <a:avLst/>
          </a:prstGeom>
        </p:spPr>
      </p:pic>
      <p:cxnSp>
        <p:nvCxnSpPr>
          <p:cNvPr id="16" name="Straight Arrow Connector 15"/>
          <p:cNvCxnSpPr>
            <a:stCxn id="15" idx="2"/>
            <a:endCxn id="11" idx="1"/>
          </p:cNvCxnSpPr>
          <p:nvPr/>
        </p:nvCxnSpPr>
        <p:spPr>
          <a:xfrm flipH="1">
            <a:off x="7864491" y="1716148"/>
            <a:ext cx="447990" cy="943721"/>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 name="Slide Number Placeholder 2"/>
          <p:cNvSpPr>
            <a:spLocks noGrp="1"/>
          </p:cNvSpPr>
          <p:nvPr>
            <p:ph type="sldNum" sz="quarter" idx="12"/>
          </p:nvPr>
        </p:nvSpPr>
        <p:spPr/>
        <p:txBody>
          <a:bodyPr/>
          <a:lstStyle/>
          <a:p>
            <a:fld id="{C44D6E56-4DDB-5448-B544-C1B1DCC2E384}" type="slidenum">
              <a:rPr lang="en-US" smtClean="0"/>
              <a:t>71</a:t>
            </a:fld>
            <a:endParaRPr lang="en-US"/>
          </a:p>
        </p:txBody>
      </p:sp>
    </p:spTree>
    <p:extLst>
      <p:ext uri="{BB962C8B-B14F-4D97-AF65-F5344CB8AC3E}">
        <p14:creationId xmlns:p14="http://schemas.microsoft.com/office/powerpoint/2010/main" val="33326700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smtClean="0"/>
              <a:t>2: Reentrancy Bug --- </a:t>
            </a:r>
            <a:r>
              <a:rPr lang="en-US" dirty="0" err="1" smtClean="0"/>
              <a:t>TheDAO</a:t>
            </a:r>
            <a:r>
              <a:rPr lang="en-US" dirty="0" smtClean="0"/>
              <a:t> </a:t>
            </a:r>
            <a:r>
              <a:rPr lang="en-US" dirty="0"/>
              <a:t>Bug</a:t>
            </a:r>
          </a:p>
        </p:txBody>
      </p:sp>
      <p:sp>
        <p:nvSpPr>
          <p:cNvPr id="3" name="Content Placeholder 2"/>
          <p:cNvSpPr>
            <a:spLocks noGrp="1"/>
          </p:cNvSpPr>
          <p:nvPr>
            <p:ph idx="1"/>
          </p:nvPr>
        </p:nvSpPr>
        <p:spPr>
          <a:xfrm>
            <a:off x="457202" y="1000322"/>
            <a:ext cx="4810473" cy="3594303"/>
          </a:xfrm>
        </p:spPr>
        <p:txBody>
          <a:bodyPr>
            <a:normAutofit/>
          </a:bodyPr>
          <a:lstStyle/>
          <a:p>
            <a:r>
              <a:rPr lang="en-US" sz="2400" dirty="0" smtClean="0"/>
              <a:t>Reentrancy vulnerability</a:t>
            </a:r>
          </a:p>
          <a:p>
            <a:pPr lvl="1"/>
            <a:r>
              <a:rPr lang="en-US" sz="2000" dirty="0" smtClean="0"/>
              <a:t>Most expensive vulnerability to date</a:t>
            </a:r>
          </a:p>
          <a:p>
            <a:r>
              <a:rPr lang="en-US" sz="2400" dirty="0" smtClean="0"/>
              <a:t>Call before balance update</a:t>
            </a:r>
          </a:p>
        </p:txBody>
      </p:sp>
      <p:sp>
        <p:nvSpPr>
          <p:cNvPr id="4" name="TextBox 3"/>
          <p:cNvSpPr txBox="1"/>
          <p:nvPr/>
        </p:nvSpPr>
        <p:spPr>
          <a:xfrm>
            <a:off x="592511" y="2817292"/>
            <a:ext cx="4079344" cy="2146742"/>
          </a:xfrm>
          <a:prstGeom prst="rect">
            <a:avLst/>
          </a:prstGeom>
          <a:noFill/>
          <a:ln>
            <a:solidFill>
              <a:schemeClr val="accent1">
                <a:shade val="50000"/>
              </a:schemeClr>
            </a:solidFill>
          </a:ln>
        </p:spPr>
        <p:txBody>
          <a:bodyPr wrap="square" lIns="68580" tIns="34290" rIns="68580" bIns="34290" rtlCol="0">
            <a:spAutoFit/>
          </a:bodyPr>
          <a:lstStyle/>
          <a:p>
            <a:r>
              <a:rPr lang="en-US" sz="1500" dirty="0">
                <a:latin typeface="Consolas" charset="0"/>
                <a:ea typeface="Consolas" charset="0"/>
                <a:cs typeface="Consolas" charset="0"/>
              </a:rPr>
              <a:t>...</a:t>
            </a:r>
          </a:p>
          <a:p>
            <a:r>
              <a:rPr lang="en-US" sz="1500" i="1" dirty="0">
                <a:solidFill>
                  <a:srgbClr val="408080"/>
                </a:solidFill>
                <a:latin typeface="Consolas" charset="0"/>
                <a:ea typeface="Consolas" charset="0"/>
                <a:cs typeface="Consolas" charset="0"/>
              </a:rPr>
              <a:t>// Burn DAO </a:t>
            </a:r>
            <a:r>
              <a:rPr lang="en-US" sz="1500" i="1" dirty="0" smtClean="0">
                <a:solidFill>
                  <a:srgbClr val="408080"/>
                </a:solidFill>
                <a:latin typeface="Consolas" charset="0"/>
                <a:ea typeface="Consolas" charset="0"/>
                <a:cs typeface="Consolas" charset="0"/>
              </a:rPr>
              <a:t>Tokens</a:t>
            </a:r>
          </a:p>
          <a:p>
            <a:r>
              <a:rPr lang="en-US" sz="1500" b="1" dirty="0" smtClean="0">
                <a:latin typeface="Consolas" charset="0"/>
                <a:ea typeface="Consolas" charset="0"/>
                <a:cs typeface="Consolas" charset="0"/>
              </a:rPr>
              <a:t>if</a:t>
            </a:r>
            <a:r>
              <a:rPr lang="en-US" sz="1500" dirty="0" smtClean="0">
                <a:latin typeface="Consolas" charset="0"/>
                <a:ea typeface="Consolas" charset="0"/>
                <a:cs typeface="Consolas" charset="0"/>
              </a:rPr>
              <a:t> </a:t>
            </a:r>
            <a:r>
              <a:rPr lang="en-US" sz="1500" dirty="0">
                <a:latin typeface="Consolas" charset="0"/>
                <a:ea typeface="Consolas" charset="0"/>
                <a:cs typeface="Consolas" charset="0"/>
              </a:rPr>
              <a:t>(balances[</a:t>
            </a:r>
            <a:r>
              <a:rPr lang="en-US" sz="1500" dirty="0" err="1">
                <a:latin typeface="Consolas" charset="0"/>
                <a:ea typeface="Consolas" charset="0"/>
                <a:cs typeface="Consolas" charset="0"/>
              </a:rPr>
              <a:t>msg.sender</a:t>
            </a:r>
            <a:r>
              <a:rPr lang="en-US" sz="1500" dirty="0">
                <a:latin typeface="Consolas" charset="0"/>
                <a:ea typeface="Consolas" charset="0"/>
                <a:cs typeface="Consolas" charset="0"/>
              </a:rPr>
              <a:t>] == 0)</a:t>
            </a:r>
          </a:p>
          <a:p>
            <a:r>
              <a:rPr lang="en-US" sz="1500" dirty="0">
                <a:latin typeface="Consolas" charset="0"/>
                <a:ea typeface="Consolas" charset="0"/>
                <a:cs typeface="Consolas" charset="0"/>
              </a:rPr>
              <a:t>	</a:t>
            </a:r>
            <a:r>
              <a:rPr lang="en-US" sz="1500" b="1" dirty="0">
                <a:latin typeface="Consolas" charset="0"/>
                <a:ea typeface="Consolas" charset="0"/>
                <a:cs typeface="Consolas" charset="0"/>
              </a:rPr>
              <a:t>throw</a:t>
            </a:r>
            <a:r>
              <a:rPr lang="en-US" sz="1500" dirty="0">
                <a:latin typeface="Consolas" charset="0"/>
                <a:ea typeface="Consolas" charset="0"/>
                <a:cs typeface="Consolas" charset="0"/>
              </a:rPr>
              <a:t>;</a:t>
            </a:r>
            <a:endParaRPr lang="en-US" sz="1500" dirty="0">
              <a:latin typeface="Consolas" charset="0"/>
              <a:ea typeface="Consolas" charset="0"/>
              <a:cs typeface="Consolas" charset="0"/>
            </a:endParaRPr>
          </a:p>
          <a:p>
            <a:r>
              <a:rPr lang="en-US" sz="1500" dirty="0" err="1" smtClean="0">
                <a:latin typeface="Consolas" charset="0"/>
                <a:ea typeface="Consolas" charset="0"/>
                <a:cs typeface="Consolas" charset="0"/>
              </a:rPr>
              <a:t>withdrawRewardFor</a:t>
            </a:r>
            <a:r>
              <a:rPr lang="en-US" sz="1500" dirty="0">
                <a:latin typeface="Consolas" charset="0"/>
                <a:ea typeface="Consolas" charset="0"/>
                <a:cs typeface="Consolas" charset="0"/>
              </a:rPr>
              <a:t>(msg.sender); </a:t>
            </a:r>
          </a:p>
          <a:p>
            <a:r>
              <a:rPr lang="en-US" sz="1500" dirty="0" err="1">
                <a:latin typeface="Consolas" charset="0"/>
                <a:ea typeface="Consolas" charset="0"/>
                <a:cs typeface="Consolas" charset="0"/>
              </a:rPr>
              <a:t>totalSupply</a:t>
            </a:r>
            <a:r>
              <a:rPr lang="en-US" sz="1500" dirty="0">
                <a:latin typeface="Consolas" charset="0"/>
                <a:ea typeface="Consolas" charset="0"/>
                <a:cs typeface="Consolas" charset="0"/>
              </a:rPr>
              <a:t> </a:t>
            </a:r>
            <a:r>
              <a:rPr lang="en-US" sz="1500" dirty="0">
                <a:solidFill>
                  <a:srgbClr val="666666"/>
                </a:solidFill>
                <a:latin typeface="Consolas" charset="0"/>
                <a:ea typeface="Consolas" charset="0"/>
                <a:cs typeface="Consolas" charset="0"/>
              </a:rPr>
              <a:t>-= </a:t>
            </a:r>
            <a:r>
              <a:rPr lang="en-US" sz="1500" dirty="0">
                <a:latin typeface="Consolas" charset="0"/>
                <a:ea typeface="Consolas" charset="0"/>
                <a:cs typeface="Consolas" charset="0"/>
              </a:rPr>
              <a:t>balances[msg.sender];</a:t>
            </a:r>
          </a:p>
          <a:p>
            <a:r>
              <a:rPr lang="en-US" sz="1500" dirty="0">
                <a:latin typeface="Consolas" charset="0"/>
                <a:ea typeface="Consolas" charset="0"/>
                <a:cs typeface="Consolas" charset="0"/>
              </a:rPr>
              <a:t>balances[msg.sender] </a:t>
            </a:r>
            <a:r>
              <a:rPr lang="en-US" sz="1500" dirty="0">
                <a:solidFill>
                  <a:srgbClr val="666666"/>
                </a:solidFill>
                <a:latin typeface="Consolas" charset="0"/>
                <a:ea typeface="Consolas" charset="0"/>
                <a:cs typeface="Consolas" charset="0"/>
              </a:rPr>
              <a:t>= 0;</a:t>
            </a:r>
          </a:p>
          <a:p>
            <a:r>
              <a:rPr lang="en-US" sz="1500" dirty="0" err="1">
                <a:latin typeface="Consolas" charset="0"/>
                <a:ea typeface="Consolas" charset="0"/>
                <a:cs typeface="Consolas" charset="0"/>
              </a:rPr>
              <a:t>paidOut</a:t>
            </a:r>
            <a:r>
              <a:rPr lang="en-US" sz="1500" dirty="0">
                <a:latin typeface="Consolas" charset="0"/>
                <a:ea typeface="Consolas" charset="0"/>
                <a:cs typeface="Consolas" charset="0"/>
              </a:rPr>
              <a:t>[msg.sender] </a:t>
            </a:r>
            <a:r>
              <a:rPr lang="en-US" sz="1500" dirty="0">
                <a:solidFill>
                  <a:srgbClr val="666666"/>
                </a:solidFill>
                <a:latin typeface="Consolas" charset="0"/>
                <a:ea typeface="Consolas" charset="0"/>
                <a:cs typeface="Consolas" charset="0"/>
              </a:rPr>
              <a:t>= 0;</a:t>
            </a:r>
          </a:p>
          <a:p>
            <a:r>
              <a:rPr lang="en-US" sz="1500" b="1" dirty="0">
                <a:latin typeface="Consolas" charset="0"/>
                <a:ea typeface="Consolas" charset="0"/>
                <a:cs typeface="Consolas" charset="0"/>
              </a:rPr>
              <a:t>return</a:t>
            </a:r>
            <a:r>
              <a:rPr lang="en-US" sz="1500" b="1" dirty="0">
                <a:solidFill>
                  <a:srgbClr val="008000"/>
                </a:solidFill>
                <a:latin typeface="Consolas" charset="0"/>
                <a:ea typeface="Consolas" charset="0"/>
                <a:cs typeface="Consolas" charset="0"/>
              </a:rPr>
              <a:t> true;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7675" y="964053"/>
            <a:ext cx="3551715" cy="3619615"/>
          </a:xfrm>
          <a:prstGeom prst="rect">
            <a:avLst/>
          </a:prstGeom>
        </p:spPr>
      </p:pic>
      <p:sp>
        <p:nvSpPr>
          <p:cNvPr id="5" name="Slide Number Placeholder 4"/>
          <p:cNvSpPr>
            <a:spLocks noGrp="1"/>
          </p:cNvSpPr>
          <p:nvPr>
            <p:ph type="sldNum" sz="quarter" idx="12"/>
          </p:nvPr>
        </p:nvSpPr>
        <p:spPr/>
        <p:txBody>
          <a:bodyPr/>
          <a:lstStyle/>
          <a:p>
            <a:fld id="{C44D6E56-4DDB-5448-B544-C1B1DCC2E384}" type="slidenum">
              <a:rPr lang="en-US" smtClean="0"/>
              <a:t>72</a:t>
            </a:fld>
            <a:endParaRPr lang="en-US"/>
          </a:p>
        </p:txBody>
      </p:sp>
    </p:spTree>
    <p:custDataLst>
      <p:tags r:id="rId1"/>
    </p:custDataLst>
    <p:extLst>
      <p:ext uri="{BB962C8B-B14F-4D97-AF65-F5344CB8AC3E}">
        <p14:creationId xmlns:p14="http://schemas.microsoft.com/office/powerpoint/2010/main" val="3599859280"/>
      </p:ext>
    </p:extLst>
  </p:cSld>
  <p:clrMapOvr>
    <a:masterClrMapping/>
  </p:clrMapOvr>
  <mc:AlternateContent xmlns:mc="http://schemas.openxmlformats.org/markup-compatibility/2006" xmlns:p14="http://schemas.microsoft.com/office/powerpoint/2010/main">
    <mc:Choice Requires="p14">
      <p:transition spd="slow" p14:dur="2000" advTm="103058"/>
    </mc:Choice>
    <mc:Fallback xmlns="">
      <p:transition spd="slow" advTm="103058"/>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Diagonal Corner Rectangle 14"/>
          <p:cNvSpPr/>
          <p:nvPr/>
        </p:nvSpPr>
        <p:spPr>
          <a:xfrm>
            <a:off x="5374465" y="2887197"/>
            <a:ext cx="3296653" cy="1223834"/>
          </a:xfrm>
          <a:prstGeom prst="round2DiagRect">
            <a:avLst>
              <a:gd name="adj1" fmla="val 5984"/>
              <a:gd name="adj2" fmla="val 0"/>
            </a:avLst>
          </a:prstGeom>
          <a:solidFill>
            <a:schemeClr val="accent5">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algn="ctr"/>
            <a:r>
              <a:rPr lang="en-US" sz="2400" dirty="0">
                <a:solidFill>
                  <a:schemeClr val="tx1"/>
                </a:solidFill>
                <a:latin typeface="Fontin Sans Small Caps" charset="0"/>
                <a:ea typeface="Fontin Sans Small Caps" charset="0"/>
                <a:cs typeface="Fontin Sans Small Caps" charset="0"/>
              </a:rPr>
              <a:t>Receiver</a:t>
            </a:r>
          </a:p>
        </p:txBody>
      </p:sp>
      <p:sp>
        <p:nvSpPr>
          <p:cNvPr id="14" name="Round Diagonal Corner Rectangle 13"/>
          <p:cNvSpPr/>
          <p:nvPr/>
        </p:nvSpPr>
        <p:spPr>
          <a:xfrm>
            <a:off x="334733" y="1143002"/>
            <a:ext cx="4764506" cy="3375514"/>
          </a:xfrm>
          <a:prstGeom prst="round2DiagRect">
            <a:avLst>
              <a:gd name="adj1" fmla="val 5984"/>
              <a:gd name="adj2" fmla="val 0"/>
            </a:avLst>
          </a:prstGeom>
          <a:solidFill>
            <a:srgbClr val="D9D9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algn="ctr"/>
            <a:r>
              <a:rPr lang="en-US" sz="2400" dirty="0">
                <a:solidFill>
                  <a:schemeClr val="tx1"/>
                </a:solidFill>
                <a:latin typeface="Fontin Sans Small Caps" charset="0"/>
                <a:ea typeface="Fontin Sans Small Caps" charset="0"/>
                <a:cs typeface="Fontin Sans Small Caps" charset="0"/>
              </a:rPr>
              <a:t>TheDao</a:t>
            </a:r>
            <a:r>
              <a:rPr lang="en-US" dirty="0">
                <a:solidFill>
                  <a:schemeClr val="tx1"/>
                </a:solidFill>
                <a:latin typeface="Fontin Sans" charset="0"/>
                <a:ea typeface="Fontin Sans" charset="0"/>
                <a:cs typeface="Fontin Sans" charset="0"/>
              </a:rPr>
              <a:t> </a:t>
            </a:r>
          </a:p>
        </p:txBody>
      </p:sp>
      <p:sp>
        <p:nvSpPr>
          <p:cNvPr id="6" name="Round Diagonal Corner Rectangle 5"/>
          <p:cNvSpPr/>
          <p:nvPr/>
        </p:nvSpPr>
        <p:spPr>
          <a:xfrm>
            <a:off x="566341" y="2369839"/>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withdrawRewardFor</a:t>
            </a:r>
            <a:r>
              <a:rPr lang="en-US" sz="1500" dirty="0">
                <a:latin typeface="Consolas" charset="0"/>
                <a:ea typeface="Consolas" charset="0"/>
                <a:cs typeface="Consolas" charset="0"/>
              </a:rPr>
              <a:t>(</a:t>
            </a:r>
            <a:r>
              <a:rPr lang="en-US" sz="1500" dirty="0" err="1">
                <a:latin typeface="Consolas" charset="0"/>
                <a:ea typeface="Consolas" charset="0"/>
                <a:cs typeface="Consolas" charset="0"/>
              </a:rPr>
              <a:t>msg.sender</a:t>
            </a:r>
            <a:r>
              <a:rPr lang="en-US" sz="1500" dirty="0">
                <a:latin typeface="Consolas" charset="0"/>
                <a:ea typeface="Consolas" charset="0"/>
                <a:cs typeface="Consolas" charset="0"/>
              </a:rPr>
              <a:t>)</a:t>
            </a:r>
          </a:p>
        </p:txBody>
      </p:sp>
      <p:sp>
        <p:nvSpPr>
          <p:cNvPr id="7" name="Round Diagonal Corner Rectangle 6"/>
          <p:cNvSpPr/>
          <p:nvPr/>
        </p:nvSpPr>
        <p:spPr>
          <a:xfrm>
            <a:off x="566341" y="1608031"/>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splitDAO</a:t>
            </a:r>
            <a:r>
              <a:rPr lang="en-US" sz="1500" dirty="0">
                <a:latin typeface="Consolas" charset="0"/>
                <a:ea typeface="Consolas" charset="0"/>
                <a:cs typeface="Consolas" charset="0"/>
              </a:rPr>
              <a:t>(proposal, address)</a:t>
            </a:r>
          </a:p>
        </p:txBody>
      </p:sp>
      <p:sp>
        <p:nvSpPr>
          <p:cNvPr id="8" name="TextBox 7"/>
          <p:cNvSpPr txBox="1"/>
          <p:nvPr/>
        </p:nvSpPr>
        <p:spPr>
          <a:xfrm>
            <a:off x="5487259" y="1290790"/>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0</a:t>
            </a:r>
          </a:p>
          <a:p>
            <a:endParaRPr lang="en-US" dirty="0">
              <a:latin typeface="Consolas" charset="0"/>
              <a:ea typeface="Consolas" charset="0"/>
              <a:cs typeface="Consolas" charset="0"/>
            </a:endParaRPr>
          </a:p>
        </p:txBody>
      </p:sp>
      <p:sp>
        <p:nvSpPr>
          <p:cNvPr id="9" name="Round Diagonal Corner Rectangle 8"/>
          <p:cNvSpPr/>
          <p:nvPr/>
        </p:nvSpPr>
        <p:spPr>
          <a:xfrm>
            <a:off x="5536889" y="3460944"/>
            <a:ext cx="2971800" cy="517358"/>
          </a:xfrm>
          <a:prstGeom prst="round2Diag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latin typeface="Consolas" charset="0"/>
                <a:ea typeface="Consolas" charset="0"/>
                <a:cs typeface="Consolas" charset="0"/>
              </a:rPr>
              <a:t>function() {}</a:t>
            </a:r>
          </a:p>
        </p:txBody>
      </p:sp>
      <p:sp>
        <p:nvSpPr>
          <p:cNvPr id="10" name="Round Diagonal Corner Rectangle 9"/>
          <p:cNvSpPr/>
          <p:nvPr/>
        </p:nvSpPr>
        <p:spPr>
          <a:xfrm>
            <a:off x="566341" y="3111477"/>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rewardAccount.payOut</a:t>
            </a:r>
            <a:r>
              <a:rPr lang="en-US" sz="1500" dirty="0">
                <a:latin typeface="Consolas" charset="0"/>
                <a:ea typeface="Consolas" charset="0"/>
                <a:cs typeface="Consolas" charset="0"/>
              </a:rPr>
              <a:t>(_account, reward)</a:t>
            </a:r>
          </a:p>
        </p:txBody>
      </p:sp>
      <p:sp>
        <p:nvSpPr>
          <p:cNvPr id="12" name="Round Diagonal Corner Rectangle 11"/>
          <p:cNvSpPr/>
          <p:nvPr/>
        </p:nvSpPr>
        <p:spPr>
          <a:xfrm>
            <a:off x="566341" y="3798592"/>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a:latin typeface="Consolas" charset="0"/>
                <a:ea typeface="Consolas" charset="0"/>
                <a:cs typeface="Consolas" charset="0"/>
              </a:rPr>
              <a:t>balances[</a:t>
            </a:r>
            <a:r>
              <a:rPr lang="en-US" sz="1500" dirty="0" err="1">
                <a:latin typeface="Consolas" charset="0"/>
                <a:ea typeface="Consolas" charset="0"/>
                <a:cs typeface="Consolas" charset="0"/>
              </a:rPr>
              <a:t>msg.sender</a:t>
            </a:r>
            <a:r>
              <a:rPr lang="en-US" sz="1500" dirty="0">
                <a:latin typeface="Consolas" charset="0"/>
                <a:ea typeface="Consolas" charset="0"/>
                <a:cs typeface="Consolas" charset="0"/>
              </a:rPr>
              <a:t>] = 0;</a:t>
            </a:r>
          </a:p>
        </p:txBody>
      </p:sp>
      <p:cxnSp>
        <p:nvCxnSpPr>
          <p:cNvPr id="17" name="Straight Arrow Connector 16"/>
          <p:cNvCxnSpPr>
            <a:stCxn id="7" idx="1"/>
            <a:endCxn id="6" idx="3"/>
          </p:cNvCxnSpPr>
          <p:nvPr/>
        </p:nvCxnSpPr>
        <p:spPr>
          <a:xfrm>
            <a:off x="2701946" y="2125389"/>
            <a:ext cx="0" cy="2444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1"/>
            <a:endCxn id="10" idx="3"/>
          </p:cNvCxnSpPr>
          <p:nvPr/>
        </p:nvCxnSpPr>
        <p:spPr>
          <a:xfrm>
            <a:off x="2701946" y="2887197"/>
            <a:ext cx="0" cy="22428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p:cNvCxnSpPr>
          <p:nvPr/>
        </p:nvCxnSpPr>
        <p:spPr>
          <a:xfrm>
            <a:off x="4837553" y="3370157"/>
            <a:ext cx="723401" cy="1009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2" idx="0"/>
          </p:cNvCxnSpPr>
          <p:nvPr/>
        </p:nvCxnSpPr>
        <p:spPr>
          <a:xfrm flipH="1">
            <a:off x="4837551" y="3978302"/>
            <a:ext cx="699338" cy="7897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87259" y="1289907"/>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100</a:t>
            </a:r>
          </a:p>
          <a:p>
            <a:endParaRPr lang="en-US" dirty="0">
              <a:latin typeface="Consolas" charset="0"/>
              <a:ea typeface="Consolas" charset="0"/>
              <a:cs typeface="Consolas" charset="0"/>
            </a:endParaRPr>
          </a:p>
        </p:txBody>
      </p:sp>
      <p:sp>
        <p:nvSpPr>
          <p:cNvPr id="37" name="TextBox 36"/>
          <p:cNvSpPr txBox="1"/>
          <p:nvPr/>
        </p:nvSpPr>
        <p:spPr>
          <a:xfrm>
            <a:off x="5493274" y="1295924"/>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a:t>
            </a:r>
            <a:r>
              <a:rPr lang="en-US" sz="2700">
                <a:latin typeface="Consolas" charset="0"/>
                <a:ea typeface="Consolas" charset="0"/>
                <a:cs typeface="Consolas" charset="0"/>
              </a:rPr>
              <a:t>: 0</a:t>
            </a:r>
            <a:endParaRPr lang="en-US" sz="2700" dirty="0">
              <a:latin typeface="Consolas" charset="0"/>
              <a:ea typeface="Consolas" charset="0"/>
              <a:cs typeface="Consolas" charset="0"/>
            </a:endParaRPr>
          </a:p>
          <a:p>
            <a:r>
              <a:rPr lang="en-US" sz="2700" dirty="0">
                <a:latin typeface="Consolas" charset="0"/>
                <a:ea typeface="Consolas" charset="0"/>
                <a:cs typeface="Consolas" charset="0"/>
              </a:rPr>
              <a:t>Payout : 100</a:t>
            </a:r>
          </a:p>
          <a:p>
            <a:endParaRPr lang="en-US" dirty="0">
              <a:latin typeface="Consolas" charset="0"/>
              <a:ea typeface="Consolas" charset="0"/>
              <a:cs typeface="Consolas" charset="0"/>
            </a:endParaRPr>
          </a:p>
        </p:txBody>
      </p:sp>
      <p:sp>
        <p:nvSpPr>
          <p:cNvPr id="38" name="Title 1"/>
          <p:cNvSpPr>
            <a:spLocks noGrp="1"/>
          </p:cNvSpPr>
          <p:nvPr>
            <p:ph type="title"/>
          </p:nvPr>
        </p:nvSpPr>
        <p:spPr/>
        <p:txBody>
          <a:bodyPr/>
          <a:lstStyle/>
          <a:p>
            <a:r>
              <a:rPr lang="en-US" dirty="0" err="1" smtClean="0"/>
              <a:t>TheDAO</a:t>
            </a:r>
            <a:r>
              <a:rPr lang="en-US" dirty="0" smtClean="0"/>
              <a:t> Bug: Honest </a:t>
            </a:r>
            <a:r>
              <a:rPr lang="en-US" dirty="0" err="1" smtClean="0"/>
              <a:t>Secenario</a:t>
            </a:r>
            <a:endParaRPr lang="en-US" dirty="0"/>
          </a:p>
        </p:txBody>
      </p:sp>
      <p:sp>
        <p:nvSpPr>
          <p:cNvPr id="2" name="Slide Number Placeholder 1"/>
          <p:cNvSpPr>
            <a:spLocks noGrp="1"/>
          </p:cNvSpPr>
          <p:nvPr>
            <p:ph type="sldNum" sz="quarter" idx="12"/>
          </p:nvPr>
        </p:nvSpPr>
        <p:spPr/>
        <p:txBody>
          <a:bodyPr/>
          <a:lstStyle/>
          <a:p>
            <a:fld id="{C44D6E56-4DDB-5448-B544-C1B1DCC2E384}" type="slidenum">
              <a:rPr lang="en-US" smtClean="0"/>
              <a:t>73</a:t>
            </a:fld>
            <a:endParaRPr lang="en-US"/>
          </a:p>
        </p:txBody>
      </p:sp>
    </p:spTree>
    <p:extLst>
      <p:ext uri="{BB962C8B-B14F-4D97-AF65-F5344CB8AC3E}">
        <p14:creationId xmlns:p14="http://schemas.microsoft.com/office/powerpoint/2010/main" val="11098726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xit" presetSubtype="0" fill="hold" grpId="1"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right)">
                                      <p:cBhvr>
                                        <p:cTn id="56" dur="500"/>
                                        <p:tgtEl>
                                          <p:spTgt spid="26"/>
                                        </p:tgtEl>
                                      </p:cBhvr>
                                    </p:animEffect>
                                  </p:childTnLst>
                                </p:cTn>
                              </p:par>
                            </p:childTnLst>
                          </p:cTn>
                        </p:par>
                        <p:par>
                          <p:cTn id="57" fill="hold">
                            <p:stCondLst>
                              <p:cond delay="500"/>
                            </p:stCondLst>
                            <p:childTnLst>
                              <p:par>
                                <p:cTn id="58" presetID="22" presetClass="entr" presetSubtype="1" fill="hold" grpId="0"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up)">
                                      <p:cBhvr>
                                        <p:cTn id="60" dur="500"/>
                                        <p:tgtEl>
                                          <p:spTgt spid="1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6"/>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6" grpId="0" animBg="1"/>
      <p:bldP spid="7" grpId="0" animBg="1"/>
      <p:bldP spid="8" grpId="0"/>
      <p:bldP spid="8" grpId="1"/>
      <p:bldP spid="9" grpId="0" animBg="1"/>
      <p:bldP spid="10" grpId="0" animBg="1"/>
      <p:bldP spid="12" grpId="0" animBg="1"/>
      <p:bldP spid="36" grpId="0"/>
      <p:bldP spid="36" grpId="1"/>
      <p:bldP spid="3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 Diagonal Corner Rectangle 14"/>
          <p:cNvSpPr/>
          <p:nvPr/>
        </p:nvSpPr>
        <p:spPr>
          <a:xfrm>
            <a:off x="5374465" y="2887197"/>
            <a:ext cx="3296653" cy="1223834"/>
          </a:xfrm>
          <a:prstGeom prst="round2DiagRect">
            <a:avLst>
              <a:gd name="adj1" fmla="val 5984"/>
              <a:gd name="adj2" fmla="val 0"/>
            </a:avLst>
          </a:prstGeom>
          <a:solidFill>
            <a:schemeClr val="accent5">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algn="ctr"/>
            <a:r>
              <a:rPr lang="en-US" sz="2400" dirty="0">
                <a:solidFill>
                  <a:schemeClr val="tx1"/>
                </a:solidFill>
                <a:latin typeface="Fontin Sans Small Caps" charset="0"/>
                <a:ea typeface="Fontin Sans Small Caps" charset="0"/>
                <a:cs typeface="Fontin Sans Small Caps" charset="0"/>
              </a:rPr>
              <a:t>Receiver</a:t>
            </a:r>
          </a:p>
        </p:txBody>
      </p:sp>
      <p:sp>
        <p:nvSpPr>
          <p:cNvPr id="14" name="Round Diagonal Corner Rectangle 13"/>
          <p:cNvSpPr/>
          <p:nvPr/>
        </p:nvSpPr>
        <p:spPr>
          <a:xfrm>
            <a:off x="334733" y="1193306"/>
            <a:ext cx="4764506" cy="3375514"/>
          </a:xfrm>
          <a:prstGeom prst="round2DiagRect">
            <a:avLst>
              <a:gd name="adj1" fmla="val 5984"/>
              <a:gd name="adj2" fmla="val 0"/>
            </a:avLst>
          </a:prstGeom>
          <a:solidFill>
            <a:srgbClr val="D9D9D9">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lstStyle/>
          <a:p>
            <a:pPr algn="ctr"/>
            <a:r>
              <a:rPr lang="en-US" sz="2400" dirty="0">
                <a:solidFill>
                  <a:schemeClr val="tx1"/>
                </a:solidFill>
                <a:latin typeface="Fontin Sans Small Caps" charset="0"/>
                <a:ea typeface="Fontin Sans Small Caps" charset="0"/>
                <a:cs typeface="Fontin Sans Small Caps" charset="0"/>
              </a:rPr>
              <a:t>TheDao</a:t>
            </a:r>
            <a:r>
              <a:rPr lang="en-US" dirty="0">
                <a:solidFill>
                  <a:schemeClr val="tx1"/>
                </a:solidFill>
                <a:latin typeface="Fontin Sans" charset="0"/>
                <a:ea typeface="Fontin Sans" charset="0"/>
                <a:cs typeface="Fontin Sans" charset="0"/>
              </a:rPr>
              <a:t> </a:t>
            </a:r>
          </a:p>
        </p:txBody>
      </p:sp>
      <p:sp>
        <p:nvSpPr>
          <p:cNvPr id="6" name="Round Diagonal Corner Rectangle 5"/>
          <p:cNvSpPr/>
          <p:nvPr/>
        </p:nvSpPr>
        <p:spPr>
          <a:xfrm>
            <a:off x="566342" y="2583862"/>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withdrawRewardFor</a:t>
            </a:r>
            <a:r>
              <a:rPr lang="en-US" sz="1500" dirty="0">
                <a:latin typeface="Consolas" charset="0"/>
                <a:ea typeface="Consolas" charset="0"/>
                <a:cs typeface="Consolas" charset="0"/>
              </a:rPr>
              <a:t>(</a:t>
            </a:r>
            <a:r>
              <a:rPr lang="en-US" sz="1500" dirty="0" err="1">
                <a:latin typeface="Consolas" charset="0"/>
                <a:ea typeface="Consolas" charset="0"/>
                <a:cs typeface="Consolas" charset="0"/>
              </a:rPr>
              <a:t>msg.sender</a:t>
            </a:r>
            <a:r>
              <a:rPr lang="en-US" sz="1500" dirty="0">
                <a:latin typeface="Consolas" charset="0"/>
                <a:ea typeface="Consolas" charset="0"/>
                <a:cs typeface="Consolas" charset="0"/>
              </a:rPr>
              <a:t>)</a:t>
            </a:r>
          </a:p>
        </p:txBody>
      </p:sp>
      <p:sp>
        <p:nvSpPr>
          <p:cNvPr id="7" name="Round Diagonal Corner Rectangle 6"/>
          <p:cNvSpPr/>
          <p:nvPr/>
        </p:nvSpPr>
        <p:spPr>
          <a:xfrm>
            <a:off x="566341" y="1740912"/>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splitDAO</a:t>
            </a:r>
            <a:r>
              <a:rPr lang="en-US" sz="1500" dirty="0">
                <a:latin typeface="Consolas" charset="0"/>
                <a:ea typeface="Consolas" charset="0"/>
                <a:cs typeface="Consolas" charset="0"/>
              </a:rPr>
              <a:t>(proposal, address)</a:t>
            </a:r>
          </a:p>
        </p:txBody>
      </p:sp>
      <p:sp>
        <p:nvSpPr>
          <p:cNvPr id="8" name="TextBox 7"/>
          <p:cNvSpPr txBox="1"/>
          <p:nvPr/>
        </p:nvSpPr>
        <p:spPr>
          <a:xfrm>
            <a:off x="5448092" y="1372625"/>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0</a:t>
            </a:r>
          </a:p>
          <a:p>
            <a:endParaRPr lang="en-US" dirty="0">
              <a:latin typeface="Consolas" charset="0"/>
              <a:ea typeface="Consolas" charset="0"/>
              <a:cs typeface="Consolas" charset="0"/>
            </a:endParaRPr>
          </a:p>
        </p:txBody>
      </p:sp>
      <p:sp>
        <p:nvSpPr>
          <p:cNvPr id="9" name="Round Diagonal Corner Rectangle 8"/>
          <p:cNvSpPr/>
          <p:nvPr/>
        </p:nvSpPr>
        <p:spPr>
          <a:xfrm>
            <a:off x="5536889" y="3460944"/>
            <a:ext cx="2971800" cy="517358"/>
          </a:xfrm>
          <a:prstGeom prst="round2Diag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err="1">
                <a:latin typeface="Consolas" charset="0"/>
                <a:ea typeface="Consolas" charset="0"/>
                <a:cs typeface="Consolas" charset="0"/>
              </a:rPr>
              <a:t>splitDAO</a:t>
            </a:r>
            <a:r>
              <a:rPr lang="en-US" dirty="0">
                <a:latin typeface="Consolas" charset="0"/>
                <a:ea typeface="Consolas" charset="0"/>
                <a:cs typeface="Consolas" charset="0"/>
              </a:rPr>
              <a:t>()</a:t>
            </a:r>
          </a:p>
        </p:txBody>
      </p:sp>
      <p:sp>
        <p:nvSpPr>
          <p:cNvPr id="10" name="Round Diagonal Corner Rectangle 9"/>
          <p:cNvSpPr/>
          <p:nvPr/>
        </p:nvSpPr>
        <p:spPr>
          <a:xfrm>
            <a:off x="566341" y="3484654"/>
            <a:ext cx="4271210" cy="517358"/>
          </a:xfrm>
          <a:prstGeom prst="round2Diag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500" dirty="0" err="1">
                <a:latin typeface="Consolas" charset="0"/>
                <a:ea typeface="Consolas" charset="0"/>
                <a:cs typeface="Consolas" charset="0"/>
              </a:rPr>
              <a:t>rewardAccount.payOut</a:t>
            </a:r>
            <a:r>
              <a:rPr lang="en-US" sz="1500" dirty="0">
                <a:latin typeface="Consolas" charset="0"/>
                <a:ea typeface="Consolas" charset="0"/>
                <a:cs typeface="Consolas" charset="0"/>
              </a:rPr>
              <a:t>(_account, reward)</a:t>
            </a:r>
          </a:p>
        </p:txBody>
      </p:sp>
      <p:cxnSp>
        <p:nvCxnSpPr>
          <p:cNvPr id="17" name="Straight Arrow Connector 16"/>
          <p:cNvCxnSpPr>
            <a:stCxn id="7" idx="1"/>
            <a:endCxn id="6" idx="3"/>
          </p:cNvCxnSpPr>
          <p:nvPr/>
        </p:nvCxnSpPr>
        <p:spPr>
          <a:xfrm>
            <a:off x="2701948" y="2258271"/>
            <a:ext cx="1" cy="32559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1"/>
            <a:endCxn id="10" idx="3"/>
          </p:cNvCxnSpPr>
          <p:nvPr/>
        </p:nvCxnSpPr>
        <p:spPr>
          <a:xfrm flipH="1">
            <a:off x="2701948" y="3101219"/>
            <a:ext cx="1" cy="383434"/>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0"/>
          </p:cNvCxnSpPr>
          <p:nvPr/>
        </p:nvCxnSpPr>
        <p:spPr>
          <a:xfrm>
            <a:off x="4837553" y="3743333"/>
            <a:ext cx="723401" cy="10095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7" idx="0"/>
          </p:cNvCxnSpPr>
          <p:nvPr/>
        </p:nvCxnSpPr>
        <p:spPr>
          <a:xfrm flipH="1" flipV="1">
            <a:off x="4837552" y="1999593"/>
            <a:ext cx="961670" cy="1461352"/>
          </a:xfrm>
          <a:prstGeom prst="straightConnector1">
            <a:avLst/>
          </a:prstGeom>
          <a:ln w="88900" cap="rnd">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450680" y="1368473"/>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100</a:t>
            </a:r>
          </a:p>
          <a:p>
            <a:endParaRPr lang="en-US" dirty="0">
              <a:latin typeface="Consolas" charset="0"/>
              <a:ea typeface="Consolas" charset="0"/>
              <a:cs typeface="Consolas" charset="0"/>
            </a:endParaRPr>
          </a:p>
        </p:txBody>
      </p:sp>
      <p:sp>
        <p:nvSpPr>
          <p:cNvPr id="38" name="Title 1"/>
          <p:cNvSpPr>
            <a:spLocks noGrp="1"/>
          </p:cNvSpPr>
          <p:nvPr>
            <p:ph type="title"/>
          </p:nvPr>
        </p:nvSpPr>
        <p:spPr/>
        <p:txBody>
          <a:bodyPr/>
          <a:lstStyle/>
          <a:p>
            <a:r>
              <a:rPr lang="en-US" dirty="0" err="1" smtClean="0"/>
              <a:t>TheDAO</a:t>
            </a:r>
            <a:r>
              <a:rPr lang="en-US" dirty="0" smtClean="0"/>
              <a:t> Bug: Attack Scenario</a:t>
            </a:r>
            <a:endParaRPr lang="en-US" dirty="0"/>
          </a:p>
        </p:txBody>
      </p:sp>
      <p:cxnSp>
        <p:nvCxnSpPr>
          <p:cNvPr id="20" name="Straight Arrow Connector 19"/>
          <p:cNvCxnSpPr/>
          <p:nvPr/>
        </p:nvCxnSpPr>
        <p:spPr>
          <a:xfrm>
            <a:off x="2852342" y="2259445"/>
            <a:ext cx="0" cy="32441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835152" y="3122511"/>
            <a:ext cx="17191" cy="38044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837554" y="3641801"/>
            <a:ext cx="723401" cy="1009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453267" y="1364324"/>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200</a:t>
            </a:r>
          </a:p>
          <a:p>
            <a:endParaRPr lang="en-US" dirty="0">
              <a:latin typeface="Consolas" charset="0"/>
              <a:ea typeface="Consolas" charset="0"/>
              <a:cs typeface="Consolas" charset="0"/>
            </a:endParaRPr>
          </a:p>
        </p:txBody>
      </p:sp>
      <p:sp>
        <p:nvSpPr>
          <p:cNvPr id="28" name="TextBox 27"/>
          <p:cNvSpPr txBox="1"/>
          <p:nvPr/>
        </p:nvSpPr>
        <p:spPr>
          <a:xfrm>
            <a:off x="5458442" y="1354158"/>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300</a:t>
            </a:r>
          </a:p>
          <a:p>
            <a:endParaRPr lang="en-US" dirty="0">
              <a:latin typeface="Consolas" charset="0"/>
              <a:ea typeface="Consolas" charset="0"/>
              <a:cs typeface="Consolas" charset="0"/>
            </a:endParaRPr>
          </a:p>
        </p:txBody>
      </p:sp>
      <p:cxnSp>
        <p:nvCxnSpPr>
          <p:cNvPr id="29" name="Straight Arrow Connector 28"/>
          <p:cNvCxnSpPr/>
          <p:nvPr/>
        </p:nvCxnSpPr>
        <p:spPr>
          <a:xfrm>
            <a:off x="2978672" y="2253774"/>
            <a:ext cx="0" cy="33008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2961946" y="3121975"/>
            <a:ext cx="16726" cy="3809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5448092" y="1372625"/>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400</a:t>
            </a:r>
          </a:p>
          <a:p>
            <a:endParaRPr lang="en-US" dirty="0">
              <a:latin typeface="Consolas" charset="0"/>
              <a:ea typeface="Consolas" charset="0"/>
              <a:cs typeface="Consolas" charset="0"/>
            </a:endParaRPr>
          </a:p>
        </p:txBody>
      </p:sp>
      <p:cxnSp>
        <p:nvCxnSpPr>
          <p:cNvPr id="32" name="Straight Arrow Connector 31"/>
          <p:cNvCxnSpPr/>
          <p:nvPr/>
        </p:nvCxnSpPr>
        <p:spPr>
          <a:xfrm>
            <a:off x="3105004" y="2251614"/>
            <a:ext cx="0" cy="33224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075782" y="3121975"/>
            <a:ext cx="29222" cy="38098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5448092" y="1358370"/>
            <a:ext cx="3071060" cy="1177245"/>
          </a:xfrm>
          <a:prstGeom prst="rect">
            <a:avLst/>
          </a:prstGeom>
          <a:noFill/>
        </p:spPr>
        <p:txBody>
          <a:bodyPr wrap="square" lIns="68580" tIns="34290" rIns="68580" bIns="34290" rtlCol="0">
            <a:spAutoFit/>
          </a:bodyPr>
          <a:lstStyle/>
          <a:p>
            <a:r>
              <a:rPr lang="en-US" sz="2700" dirty="0">
                <a:latin typeface="Consolas" charset="0"/>
                <a:ea typeface="Consolas" charset="0"/>
                <a:cs typeface="Consolas" charset="0"/>
              </a:rPr>
              <a:t>Balance: 100</a:t>
            </a:r>
          </a:p>
          <a:p>
            <a:r>
              <a:rPr lang="en-US" sz="2700" dirty="0">
                <a:latin typeface="Consolas" charset="0"/>
                <a:ea typeface="Consolas" charset="0"/>
                <a:cs typeface="Consolas" charset="0"/>
              </a:rPr>
              <a:t>Payout : 500</a:t>
            </a:r>
          </a:p>
          <a:p>
            <a:endParaRPr lang="en-US" dirty="0">
              <a:latin typeface="Consolas" charset="0"/>
              <a:ea typeface="Consolas" charset="0"/>
              <a:cs typeface="Consolas" charset="0"/>
            </a:endParaRPr>
          </a:p>
        </p:txBody>
      </p:sp>
      <p:cxnSp>
        <p:nvCxnSpPr>
          <p:cNvPr id="35" name="Straight Arrow Connector 34"/>
          <p:cNvCxnSpPr/>
          <p:nvPr/>
        </p:nvCxnSpPr>
        <p:spPr>
          <a:xfrm>
            <a:off x="3226600" y="2256839"/>
            <a:ext cx="0" cy="32702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3197378" y="3119904"/>
            <a:ext cx="0" cy="38305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C44D6E56-4DDB-5448-B544-C1B1DCC2E384}" type="slidenum">
              <a:rPr lang="en-US" smtClean="0"/>
              <a:t>74</a:t>
            </a:fld>
            <a:endParaRPr lang="en-US"/>
          </a:p>
        </p:txBody>
      </p:sp>
    </p:spTree>
    <p:extLst>
      <p:ext uri="{BB962C8B-B14F-4D97-AF65-F5344CB8AC3E}">
        <p14:creationId xmlns:p14="http://schemas.microsoft.com/office/powerpoint/2010/main" val="30829606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up)">
                                      <p:cBhvr>
                                        <p:cTn id="23" dur="500"/>
                                        <p:tgtEl>
                                          <p:spTgt spid="17"/>
                                        </p:tgtEl>
                                      </p:cBhvr>
                                    </p:animEffec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up)">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up)">
                                      <p:cBhvr>
                                        <p:cTn id="32" dur="500"/>
                                        <p:tgtEl>
                                          <p:spTgt spid="18"/>
                                        </p:tgtEl>
                                      </p:cBhvr>
                                    </p:animEffect>
                                  </p:childTnLst>
                                </p:cTn>
                              </p:par>
                            </p:childTnLst>
                          </p:cTn>
                        </p:par>
                        <p:par>
                          <p:cTn id="33" fill="hold">
                            <p:stCondLst>
                              <p:cond delay="500"/>
                            </p:stCondLst>
                            <p:childTnLst>
                              <p:par>
                                <p:cTn id="34" presetID="22" presetClass="entr" presetSubtype="1"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wipe(up)">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wipe(left)">
                                      <p:cBhvr>
                                        <p:cTn id="41" dur="500"/>
                                        <p:tgtEl>
                                          <p:spTgt spid="21"/>
                                        </p:tgtEl>
                                      </p:cBhvr>
                                    </p:animEffect>
                                  </p:childTnLst>
                                </p:cTn>
                              </p:par>
                            </p:childTnLst>
                          </p:cTn>
                        </p:par>
                        <p:par>
                          <p:cTn id="42" fill="hold">
                            <p:stCondLst>
                              <p:cond delay="500"/>
                            </p:stCondLst>
                            <p:childTnLst>
                              <p:par>
                                <p:cTn id="43" presetID="22"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ipe(up)">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childTnLst>
                                </p:cTn>
                              </p:par>
                              <p:par>
                                <p:cTn id="50" presetID="1" presetClass="exit" presetSubtype="0" fill="hold" grpId="1" nodeType="withEffect">
                                  <p:stCondLst>
                                    <p:cond delay="0"/>
                                  </p:stCondLst>
                                  <p:childTnLst>
                                    <p:set>
                                      <p:cBhvr>
                                        <p:cTn id="51" dur="1" fill="hold">
                                          <p:stCondLst>
                                            <p:cond delay="0"/>
                                          </p:stCondLst>
                                        </p:cTn>
                                        <p:tgtEl>
                                          <p:spTgt spid="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wipe(down)">
                                      <p:cBhvr>
                                        <p:cTn id="56" dur="500"/>
                                        <p:tgtEl>
                                          <p:spTgt spid="2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wipe(up)">
                                      <p:cBhvr>
                                        <p:cTn id="66" dur="500"/>
                                        <p:tgtEl>
                                          <p:spTgt spid="2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36"/>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up)">
                                      <p:cBhvr>
                                        <p:cTn id="82" dur="500"/>
                                        <p:tgtEl>
                                          <p:spTgt spid="29"/>
                                        </p:tgtEl>
                                      </p:cBhvr>
                                    </p:animEffect>
                                  </p:childTnLst>
                                </p:cTn>
                              </p:par>
                              <p:par>
                                <p:cTn id="83" presetID="22" presetClass="entr" presetSubtype="1" fill="hold" nodeType="withEffect">
                                  <p:stCondLst>
                                    <p:cond delay="0"/>
                                  </p:stCondLst>
                                  <p:childTnLst>
                                    <p:set>
                                      <p:cBhvr>
                                        <p:cTn id="84" dur="1" fill="hold">
                                          <p:stCondLst>
                                            <p:cond delay="0"/>
                                          </p:stCondLst>
                                        </p:cTn>
                                        <p:tgtEl>
                                          <p:spTgt spid="30"/>
                                        </p:tgtEl>
                                        <p:attrNameLst>
                                          <p:attrName>style.visibility</p:attrName>
                                        </p:attrNameLst>
                                      </p:cBhvr>
                                      <p:to>
                                        <p:strVal val="visible"/>
                                      </p:to>
                                    </p:set>
                                    <p:animEffect transition="in" filter="wipe(up)">
                                      <p:cBhvr>
                                        <p:cTn id="85" dur="500"/>
                                        <p:tgtEl>
                                          <p:spTgt spid="30"/>
                                        </p:tgtEl>
                                      </p:cBhvr>
                                    </p:animEffect>
                                  </p:childTnLst>
                                </p:cTn>
                              </p:par>
                              <p:par>
                                <p:cTn id="86" presetID="1" presetClass="entr" presetSubtype="0" fill="hold" grpId="0" nodeType="withEffect">
                                  <p:stCondLst>
                                    <p:cond delay="0"/>
                                  </p:stCondLst>
                                  <p:childTnLst>
                                    <p:set>
                                      <p:cBhvr>
                                        <p:cTn id="87" dur="1" fill="hold">
                                          <p:stCondLst>
                                            <p:cond delay="0"/>
                                          </p:stCondLst>
                                        </p:cTn>
                                        <p:tgtEl>
                                          <p:spTgt spid="28"/>
                                        </p:tgtEl>
                                        <p:attrNameLst>
                                          <p:attrName>style.visibility</p:attrName>
                                        </p:attrNameLst>
                                      </p:cBhvr>
                                      <p:to>
                                        <p:strVal val="visible"/>
                                      </p:to>
                                    </p:set>
                                  </p:childTnLst>
                                </p:cTn>
                              </p:par>
                              <p:par>
                                <p:cTn id="88" presetID="1" presetClass="exit" presetSubtype="0" fill="hold" grpId="1" nodeType="withEffect">
                                  <p:stCondLst>
                                    <p:cond delay="0"/>
                                  </p:stCondLst>
                                  <p:childTnLst>
                                    <p:set>
                                      <p:cBhvr>
                                        <p:cTn id="89" dur="1" fill="hold">
                                          <p:stCondLst>
                                            <p:cond delay="0"/>
                                          </p:stCondLst>
                                        </p:cTn>
                                        <p:tgtEl>
                                          <p:spTgt spid="2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wipe(up)">
                                      <p:cBhvr>
                                        <p:cTn id="94" dur="500"/>
                                        <p:tgtEl>
                                          <p:spTgt spid="32"/>
                                        </p:tgtEl>
                                      </p:cBhvr>
                                    </p:animEffect>
                                  </p:childTnLst>
                                </p:cTn>
                              </p:par>
                              <p:par>
                                <p:cTn id="95" presetID="22" presetClass="entr" presetSubtype="1" fill="hold"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up)">
                                      <p:cBhvr>
                                        <p:cTn id="97" dur="500"/>
                                        <p:tgtEl>
                                          <p:spTgt spid="33"/>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31"/>
                                        </p:tgtEl>
                                        <p:attrNameLst>
                                          <p:attrName>style.visibility</p:attrName>
                                        </p:attrNameLst>
                                      </p:cBhvr>
                                      <p:to>
                                        <p:strVal val="visible"/>
                                      </p:to>
                                    </p:set>
                                  </p:childTnLst>
                                </p:cTn>
                              </p:par>
                              <p:par>
                                <p:cTn id="100" presetID="1" presetClass="exit" presetSubtype="0" fill="hold" grpId="1" nodeType="withEffect">
                                  <p:stCondLst>
                                    <p:cond delay="0"/>
                                  </p:stCondLst>
                                  <p:childTnLst>
                                    <p:set>
                                      <p:cBhvr>
                                        <p:cTn id="101" dur="1" fill="hold">
                                          <p:stCondLst>
                                            <p:cond delay="0"/>
                                          </p:stCondLst>
                                        </p:cTn>
                                        <p:tgtEl>
                                          <p:spTgt spid="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22" presetClass="entr" presetSubtype="1" fill="hold" nodeType="click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wipe(up)">
                                      <p:cBhvr>
                                        <p:cTn id="106" dur="500"/>
                                        <p:tgtEl>
                                          <p:spTgt spid="35"/>
                                        </p:tgtEl>
                                      </p:cBhvr>
                                    </p:animEffect>
                                  </p:childTnLst>
                                </p:cTn>
                              </p:par>
                              <p:par>
                                <p:cTn id="107" presetID="22" presetClass="entr" presetSubtype="1" fill="hold" nodeType="withEffect">
                                  <p:stCondLst>
                                    <p:cond delay="0"/>
                                  </p:stCondLst>
                                  <p:childTnLst>
                                    <p:set>
                                      <p:cBhvr>
                                        <p:cTn id="108" dur="1" fill="hold">
                                          <p:stCondLst>
                                            <p:cond delay="0"/>
                                          </p:stCondLst>
                                        </p:cTn>
                                        <p:tgtEl>
                                          <p:spTgt spid="39"/>
                                        </p:tgtEl>
                                        <p:attrNameLst>
                                          <p:attrName>style.visibility</p:attrName>
                                        </p:attrNameLst>
                                      </p:cBhvr>
                                      <p:to>
                                        <p:strVal val="visible"/>
                                      </p:to>
                                    </p:set>
                                    <p:animEffect transition="in" filter="wipe(up)">
                                      <p:cBhvr>
                                        <p:cTn id="109" dur="500"/>
                                        <p:tgtEl>
                                          <p:spTgt spid="39"/>
                                        </p:tgtEl>
                                      </p:cBhvr>
                                    </p:animEffect>
                                  </p:childTnLst>
                                </p:cTn>
                              </p:par>
                              <p:par>
                                <p:cTn id="110" presetID="1" presetClass="entr" presetSubtype="0" fill="hold" grpId="0" nodeType="withEffect">
                                  <p:stCondLst>
                                    <p:cond delay="0"/>
                                  </p:stCondLst>
                                  <p:childTnLst>
                                    <p:set>
                                      <p:cBhvr>
                                        <p:cTn id="111" dur="1" fill="hold">
                                          <p:stCondLst>
                                            <p:cond delay="0"/>
                                          </p:stCondLst>
                                        </p:cTn>
                                        <p:tgtEl>
                                          <p:spTgt spid="34"/>
                                        </p:tgtEl>
                                        <p:attrNameLst>
                                          <p:attrName>style.visibility</p:attrName>
                                        </p:attrNameLst>
                                      </p:cBhvr>
                                      <p:to>
                                        <p:strVal val="visible"/>
                                      </p:to>
                                    </p:set>
                                  </p:childTnLst>
                                </p:cTn>
                              </p:par>
                              <p:par>
                                <p:cTn id="112" presetID="1" presetClass="exit" presetSubtype="0" fill="hold" grpId="1" nodeType="withEffect">
                                  <p:stCondLst>
                                    <p:cond delay="0"/>
                                  </p:stCondLst>
                                  <p:childTnLst>
                                    <p:set>
                                      <p:cBhvr>
                                        <p:cTn id="113" dur="1" fill="hold">
                                          <p:stCondLst>
                                            <p:cond delay="0"/>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6" grpId="0" animBg="1"/>
      <p:bldP spid="7" grpId="0" animBg="1"/>
      <p:bldP spid="8" grpId="0"/>
      <p:bldP spid="8" grpId="1"/>
      <p:bldP spid="9" grpId="0" animBg="1"/>
      <p:bldP spid="10" grpId="0" animBg="1"/>
      <p:bldP spid="36" grpId="0"/>
      <p:bldP spid="36" grpId="1"/>
      <p:bldP spid="25" grpId="0"/>
      <p:bldP spid="25" grpId="1"/>
      <p:bldP spid="28" grpId="0"/>
      <p:bldP spid="28" grpId="1"/>
      <p:bldP spid="31" grpId="0"/>
      <p:bldP spid="31" grpId="1"/>
      <p:bldP spid="3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 to Resolve Security Flaws</a:t>
            </a:r>
            <a:endParaRPr lang="en-US" dirty="0"/>
          </a:p>
        </p:txBody>
      </p:sp>
      <p:sp>
        <p:nvSpPr>
          <p:cNvPr id="3" name="Content Placeholder 2"/>
          <p:cNvSpPr>
            <a:spLocks noGrp="1"/>
          </p:cNvSpPr>
          <p:nvPr>
            <p:ph idx="1"/>
          </p:nvPr>
        </p:nvSpPr>
        <p:spPr/>
        <p:txBody>
          <a:bodyPr>
            <a:normAutofit lnSpcReduction="10000"/>
          </a:bodyPr>
          <a:lstStyle/>
          <a:p>
            <a:r>
              <a:rPr lang="en-US" dirty="0" smtClean="0"/>
              <a:t>Create developer tools</a:t>
            </a:r>
          </a:p>
          <a:p>
            <a:pPr lvl="1"/>
            <a:r>
              <a:rPr lang="en-US" dirty="0" smtClean="0"/>
              <a:t>Smart contract </a:t>
            </a:r>
            <a:r>
              <a:rPr lang="en-US" dirty="0" err="1" smtClean="0"/>
              <a:t>analyser</a:t>
            </a:r>
            <a:r>
              <a:rPr lang="en-US" dirty="0" smtClean="0"/>
              <a:t> based on symbolic exec: </a:t>
            </a:r>
            <a:r>
              <a:rPr lang="en-US" dirty="0" smtClean="0">
                <a:hlinkClick r:id="rId2"/>
              </a:rPr>
              <a:t>Oyente</a:t>
            </a:r>
            <a:endParaRPr lang="en-US" dirty="0" smtClean="0"/>
          </a:p>
          <a:p>
            <a:pPr lvl="1"/>
            <a:r>
              <a:rPr lang="en-US" dirty="0" smtClean="0"/>
              <a:t>Testing and deployment framework: </a:t>
            </a:r>
            <a:r>
              <a:rPr lang="en-US" dirty="0" smtClean="0">
                <a:hlinkClick r:id="rId3"/>
              </a:rPr>
              <a:t>truffle</a:t>
            </a:r>
            <a:endParaRPr lang="en-US" dirty="0" smtClean="0"/>
          </a:p>
          <a:p>
            <a:pPr lvl="1"/>
            <a:r>
              <a:rPr lang="en-US" dirty="0" smtClean="0"/>
              <a:t>Formal verification for </a:t>
            </a:r>
            <a:r>
              <a:rPr lang="en-US" dirty="0"/>
              <a:t>smart contracts: </a:t>
            </a:r>
            <a:r>
              <a:rPr lang="en-US" dirty="0">
                <a:hlinkClick r:id="rId4"/>
              </a:rPr>
              <a:t>eth-</a:t>
            </a:r>
            <a:r>
              <a:rPr lang="en-US" dirty="0" smtClean="0">
                <a:hlinkClick r:id="rId4"/>
              </a:rPr>
              <a:t>isabelle</a:t>
            </a:r>
            <a:r>
              <a:rPr lang="en-US" dirty="0" smtClean="0"/>
              <a:t>, </a:t>
            </a:r>
            <a:r>
              <a:rPr lang="en-US" dirty="0" smtClean="0">
                <a:hlinkClick r:id="rId5"/>
              </a:rPr>
              <a:t>why3</a:t>
            </a:r>
            <a:endParaRPr lang="en-US" dirty="0" smtClean="0"/>
          </a:p>
          <a:p>
            <a:r>
              <a:rPr lang="en-US" dirty="0" smtClean="0"/>
              <a:t>Design better semantic [CCS’16]</a:t>
            </a:r>
          </a:p>
          <a:p>
            <a:r>
              <a:rPr lang="en-US" dirty="0" smtClean="0"/>
              <a:t>Educate users</a:t>
            </a:r>
          </a:p>
          <a:p>
            <a:r>
              <a:rPr lang="en-US" dirty="0" smtClean="0"/>
              <a:t>Idea</a:t>
            </a:r>
          </a:p>
          <a:p>
            <a:pPr lvl="1"/>
            <a:r>
              <a:rPr lang="en-US" dirty="0"/>
              <a:t>C</a:t>
            </a:r>
            <a:r>
              <a:rPr lang="en-US" dirty="0" smtClean="0"/>
              <a:t>reate </a:t>
            </a:r>
            <a:r>
              <a:rPr lang="en-US" dirty="0" smtClean="0"/>
              <a:t>security </a:t>
            </a:r>
            <a:r>
              <a:rPr lang="en-US" dirty="0" smtClean="0"/>
              <a:t>certificates </a:t>
            </a:r>
            <a:r>
              <a:rPr lang="en-US" dirty="0" smtClean="0"/>
              <a:t>for smart </a:t>
            </a:r>
            <a:r>
              <a:rPr lang="en-US" dirty="0" smtClean="0"/>
              <a:t>contracts?</a:t>
            </a:r>
            <a:endParaRPr lang="en-US" dirty="0"/>
          </a:p>
        </p:txBody>
      </p:sp>
      <p:sp>
        <p:nvSpPr>
          <p:cNvPr id="4" name="Slide Number Placeholder 3"/>
          <p:cNvSpPr>
            <a:spLocks noGrp="1"/>
          </p:cNvSpPr>
          <p:nvPr>
            <p:ph type="sldNum" sz="quarter" idx="12"/>
          </p:nvPr>
        </p:nvSpPr>
        <p:spPr/>
        <p:txBody>
          <a:bodyPr/>
          <a:lstStyle/>
          <a:p>
            <a:fld id="{C44D6E56-4DDB-5448-B544-C1B1DCC2E384}" type="slidenum">
              <a:rPr lang="en-US" smtClean="0"/>
              <a:t>75</a:t>
            </a:fld>
            <a:endParaRPr lang="en-US"/>
          </a:p>
        </p:txBody>
      </p:sp>
    </p:spTree>
    <p:extLst>
      <p:ext uri="{BB962C8B-B14F-4D97-AF65-F5344CB8AC3E}">
        <p14:creationId xmlns:p14="http://schemas.microsoft.com/office/powerpoint/2010/main" val="18252235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Closing thought</a:t>
            </a:r>
            <a:endParaRPr lang="en-US" dirty="0"/>
          </a:p>
        </p:txBody>
      </p:sp>
      <p:sp>
        <p:nvSpPr>
          <p:cNvPr id="3" name="Content Placeholder 2"/>
          <p:cNvSpPr>
            <a:spLocks noGrp="1"/>
          </p:cNvSpPr>
          <p:nvPr>
            <p:ph idx="1"/>
          </p:nvPr>
        </p:nvSpPr>
        <p:spPr/>
        <p:txBody>
          <a:bodyPr/>
          <a:lstStyle/>
          <a:p>
            <a:pPr marL="0" indent="0">
              <a:buNone/>
            </a:pPr>
            <a:r>
              <a:rPr lang="en-US" dirty="0" smtClean="0"/>
              <a:t>Ethereum and Smart contract are awesome, build your own </a:t>
            </a:r>
            <a:r>
              <a:rPr lang="en-US" dirty="0" err="1" smtClean="0"/>
              <a:t>Dapp</a:t>
            </a:r>
            <a:r>
              <a:rPr lang="en-US" dirty="0" smtClean="0"/>
              <a:t> today!</a:t>
            </a:r>
          </a:p>
          <a:p>
            <a:pPr lvl="1"/>
            <a:r>
              <a:rPr lang="en-US" dirty="0" smtClean="0"/>
              <a:t>Pay more attention to security</a:t>
            </a:r>
            <a:endParaRPr lang="en-US" dirty="0"/>
          </a:p>
        </p:txBody>
      </p:sp>
      <p:sp>
        <p:nvSpPr>
          <p:cNvPr id="2" name="Slide Number Placeholder 1"/>
          <p:cNvSpPr>
            <a:spLocks noGrp="1"/>
          </p:cNvSpPr>
          <p:nvPr>
            <p:ph type="sldNum" sz="quarter" idx="12"/>
          </p:nvPr>
        </p:nvSpPr>
        <p:spPr/>
        <p:txBody>
          <a:bodyPr/>
          <a:lstStyle/>
          <a:p>
            <a:fld id="{C44D6E56-4DDB-5448-B544-C1B1DCC2E384}" type="slidenum">
              <a:rPr lang="en-US" smtClean="0"/>
              <a:t>76</a:t>
            </a:fld>
            <a:endParaRPr lang="en-US"/>
          </a:p>
        </p:txBody>
      </p:sp>
    </p:spTree>
    <p:extLst>
      <p:ext uri="{BB962C8B-B14F-4D97-AF65-F5344CB8AC3E}">
        <p14:creationId xmlns:p14="http://schemas.microsoft.com/office/powerpoint/2010/main" val="24552793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err="1" smtClean="0"/>
              <a:t>Oyente</a:t>
            </a:r>
            <a:r>
              <a:rPr lang="en-US" dirty="0" smtClean="0"/>
              <a:t>: An Analyzer </a:t>
            </a:r>
            <a:r>
              <a:rPr lang="en-US" dirty="0"/>
              <a:t>f</a:t>
            </a:r>
            <a:r>
              <a:rPr lang="en-US" dirty="0" smtClean="0"/>
              <a:t>or Smart Contracts</a:t>
            </a:r>
            <a:endParaRPr lang="en-US" dirty="0"/>
          </a:p>
        </p:txBody>
      </p:sp>
      <p:sp>
        <p:nvSpPr>
          <p:cNvPr id="5" name="Subtitle 4"/>
          <p:cNvSpPr>
            <a:spLocks noGrp="1"/>
          </p:cNvSpPr>
          <p:nvPr>
            <p:ph type="subTitle" idx="1"/>
          </p:nvPr>
        </p:nvSpPr>
        <p:spPr/>
        <p:txBody>
          <a:bodyPr/>
          <a:lstStyle/>
          <a:p>
            <a:endParaRPr lang="en-US"/>
          </a:p>
        </p:txBody>
      </p:sp>
      <p:sp>
        <p:nvSpPr>
          <p:cNvPr id="2" name="Slide Number Placeholder 1"/>
          <p:cNvSpPr>
            <a:spLocks noGrp="1"/>
          </p:cNvSpPr>
          <p:nvPr>
            <p:ph type="sldNum" sz="quarter" idx="12"/>
          </p:nvPr>
        </p:nvSpPr>
        <p:spPr/>
        <p:txBody>
          <a:bodyPr/>
          <a:lstStyle/>
          <a:p>
            <a:fld id="{C44D6E56-4DDB-5448-B544-C1B1DCC2E384}" type="slidenum">
              <a:rPr lang="en-US" smtClean="0"/>
              <a:t>77</a:t>
            </a:fld>
            <a:endParaRPr lang="en-US"/>
          </a:p>
        </p:txBody>
      </p:sp>
    </p:spTree>
    <p:extLst>
      <p:ext uri="{BB962C8B-B14F-4D97-AF65-F5344CB8AC3E}">
        <p14:creationId xmlns:p14="http://schemas.microsoft.com/office/powerpoint/2010/main" val="119055275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a:t>
            </a:r>
            <a:endParaRPr lang="en-US" dirty="0"/>
          </a:p>
        </p:txBody>
      </p:sp>
      <p:sp>
        <p:nvSpPr>
          <p:cNvPr id="3" name="Content Placeholder 2"/>
          <p:cNvSpPr>
            <a:spLocks noGrp="1"/>
          </p:cNvSpPr>
          <p:nvPr>
            <p:ph idx="1"/>
          </p:nvPr>
        </p:nvSpPr>
        <p:spPr/>
        <p:txBody>
          <a:bodyPr/>
          <a:lstStyle/>
          <a:p>
            <a:r>
              <a:rPr lang="en-US" dirty="0" smtClean="0"/>
              <a:t>Based on symbolic execution</a:t>
            </a:r>
          </a:p>
          <a:p>
            <a:r>
              <a:rPr lang="en-US" dirty="0" smtClean="0"/>
              <a:t>Have separate modules</a:t>
            </a:r>
          </a:p>
          <a:p>
            <a:pPr lvl="1"/>
            <a:r>
              <a:rPr lang="en-US" dirty="0" smtClean="0"/>
              <a:t>Can add more analysis separately</a:t>
            </a:r>
            <a:endParaRPr lang="en-US" dirty="0"/>
          </a:p>
        </p:txBody>
      </p:sp>
      <p:sp>
        <p:nvSpPr>
          <p:cNvPr id="4" name="Rectangle 3"/>
          <p:cNvSpPr/>
          <p:nvPr/>
        </p:nvSpPr>
        <p:spPr>
          <a:xfrm>
            <a:off x="2181720" y="2797702"/>
            <a:ext cx="5024091" cy="1614786"/>
          </a:xfrm>
          <a:prstGeom prst="rect">
            <a:avLst/>
          </a:prstGeom>
          <a:noFill/>
          <a:ln w="12700" cmpd="sng">
            <a:solidFill>
              <a:schemeClr val="tx1"/>
            </a:solidFill>
            <a:prstDash val="dash"/>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p:cNvGrpSpPr/>
          <p:nvPr/>
        </p:nvGrpSpPr>
        <p:grpSpPr>
          <a:xfrm>
            <a:off x="2383441" y="3836800"/>
            <a:ext cx="1161683" cy="438863"/>
            <a:chOff x="370577" y="1789544"/>
            <a:chExt cx="1135748" cy="585151"/>
          </a:xfrm>
        </p:grpSpPr>
        <p:sp>
          <p:nvSpPr>
            <p:cNvPr id="6" name="Rounded Rectangle 5"/>
            <p:cNvSpPr/>
            <p:nvPr/>
          </p:nvSpPr>
          <p:spPr>
            <a:xfrm>
              <a:off x="371727" y="1789544"/>
              <a:ext cx="1134598" cy="54938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70577" y="1902771"/>
              <a:ext cx="1071615" cy="471924"/>
            </a:xfrm>
            <a:prstGeom prst="rect">
              <a:avLst/>
            </a:prstGeom>
            <a:noFill/>
          </p:spPr>
          <p:txBody>
            <a:bodyPr wrap="none" rtlCol="0">
              <a:spAutoFit/>
            </a:bodyPr>
            <a:lstStyle/>
            <a:p>
              <a:r>
                <a:rPr lang="en-US" sz="1700" dirty="0" smtClean="0"/>
                <a:t>EXPLORER</a:t>
              </a:r>
              <a:endParaRPr lang="en-US" sz="1700" dirty="0"/>
            </a:p>
          </p:txBody>
        </p:sp>
      </p:grpSp>
      <p:grpSp>
        <p:nvGrpSpPr>
          <p:cNvPr id="8" name="Group 7"/>
          <p:cNvGrpSpPr/>
          <p:nvPr/>
        </p:nvGrpSpPr>
        <p:grpSpPr>
          <a:xfrm>
            <a:off x="4032396" y="3838525"/>
            <a:ext cx="1425166" cy="584776"/>
            <a:chOff x="830895" y="1788761"/>
            <a:chExt cx="2700206" cy="758590"/>
          </a:xfrm>
        </p:grpSpPr>
        <p:sp>
          <p:nvSpPr>
            <p:cNvPr id="9" name="Rounded Rectangle 8"/>
            <p:cNvSpPr/>
            <p:nvPr/>
          </p:nvSpPr>
          <p:spPr>
            <a:xfrm>
              <a:off x="966441" y="1796788"/>
              <a:ext cx="2386410" cy="542135"/>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830895" y="1788761"/>
              <a:ext cx="2700206" cy="758590"/>
            </a:xfrm>
            <a:prstGeom prst="rect">
              <a:avLst/>
            </a:prstGeom>
            <a:noFill/>
          </p:spPr>
          <p:txBody>
            <a:bodyPr wrap="square" rtlCol="0">
              <a:spAutoFit/>
            </a:bodyPr>
            <a:lstStyle/>
            <a:p>
              <a:pPr algn="ctr"/>
              <a:r>
                <a:rPr lang="en-US" sz="1600" dirty="0" smtClean="0"/>
                <a:t>CORE ANALYSIS</a:t>
              </a:r>
              <a:endParaRPr lang="en-US" sz="1600" dirty="0"/>
            </a:p>
          </p:txBody>
        </p:sp>
      </p:grpSp>
      <p:grpSp>
        <p:nvGrpSpPr>
          <p:cNvPr id="11" name="Group 10"/>
          <p:cNvGrpSpPr/>
          <p:nvPr/>
        </p:nvGrpSpPr>
        <p:grpSpPr>
          <a:xfrm>
            <a:off x="3544680" y="4651886"/>
            <a:ext cx="2587093" cy="427416"/>
            <a:chOff x="2057481" y="1796788"/>
            <a:chExt cx="1246331" cy="569888"/>
          </a:xfrm>
        </p:grpSpPr>
        <p:sp>
          <p:nvSpPr>
            <p:cNvPr id="12" name="Rounded Rectangle 11"/>
            <p:cNvSpPr/>
            <p:nvPr/>
          </p:nvSpPr>
          <p:spPr>
            <a:xfrm>
              <a:off x="2057481" y="1796788"/>
              <a:ext cx="1246331" cy="542135"/>
            </a:xfrm>
            <a:prstGeom prst="round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069386" y="1874233"/>
              <a:ext cx="1234426" cy="492443"/>
            </a:xfrm>
            <a:prstGeom prst="rect">
              <a:avLst/>
            </a:prstGeom>
            <a:noFill/>
          </p:spPr>
          <p:txBody>
            <a:bodyPr wrap="square" rtlCol="0">
              <a:spAutoFit/>
            </a:bodyPr>
            <a:lstStyle/>
            <a:p>
              <a:pPr algn="ctr"/>
              <a:r>
                <a:rPr lang="en-US" dirty="0" smtClean="0"/>
                <a:t>Z3 Bit-Vector Solver</a:t>
              </a:r>
              <a:endParaRPr lang="en-US" dirty="0"/>
            </a:p>
          </p:txBody>
        </p:sp>
      </p:grpSp>
      <p:grpSp>
        <p:nvGrpSpPr>
          <p:cNvPr id="14" name="Group 13"/>
          <p:cNvGrpSpPr/>
          <p:nvPr/>
        </p:nvGrpSpPr>
        <p:grpSpPr>
          <a:xfrm>
            <a:off x="5889724" y="3836800"/>
            <a:ext cx="1236286" cy="417915"/>
            <a:chOff x="7182120" y="3584981"/>
            <a:chExt cx="1236286" cy="557220"/>
          </a:xfrm>
        </p:grpSpPr>
        <p:sp>
          <p:nvSpPr>
            <p:cNvPr id="15" name="Rounded Rectangle 14"/>
            <p:cNvSpPr/>
            <p:nvPr/>
          </p:nvSpPr>
          <p:spPr>
            <a:xfrm>
              <a:off x="7208423" y="3584981"/>
              <a:ext cx="1209983" cy="55722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7182120" y="3663109"/>
              <a:ext cx="1210588" cy="471924"/>
            </a:xfrm>
            <a:prstGeom prst="rect">
              <a:avLst/>
            </a:prstGeom>
            <a:noFill/>
          </p:spPr>
          <p:txBody>
            <a:bodyPr wrap="none" rtlCol="0">
              <a:spAutoFit/>
            </a:bodyPr>
            <a:lstStyle/>
            <a:p>
              <a:r>
                <a:rPr lang="en-US" sz="1700" dirty="0" smtClean="0"/>
                <a:t>VALIDATOR</a:t>
              </a:r>
              <a:endParaRPr lang="en-US" sz="1700" dirty="0"/>
            </a:p>
          </p:txBody>
        </p:sp>
      </p:grpSp>
      <p:sp>
        <p:nvSpPr>
          <p:cNvPr id="17" name="Right Arrow 16"/>
          <p:cNvSpPr/>
          <p:nvPr/>
        </p:nvSpPr>
        <p:spPr>
          <a:xfrm>
            <a:off x="3574927" y="3957730"/>
            <a:ext cx="526917" cy="168695"/>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83323" y="3001826"/>
            <a:ext cx="1399524" cy="297713"/>
          </a:xfrm>
          <a:prstGeom prst="ellipse">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dirty="0" err="1" smtClean="0">
                <a:solidFill>
                  <a:schemeClr val="tx1"/>
                </a:solidFill>
              </a:rPr>
              <a:t>ByteCode</a:t>
            </a:r>
            <a:endParaRPr lang="en-US" dirty="0">
              <a:solidFill>
                <a:schemeClr val="tx1"/>
              </a:solidFill>
            </a:endParaRPr>
          </a:p>
        </p:txBody>
      </p:sp>
      <p:grpSp>
        <p:nvGrpSpPr>
          <p:cNvPr id="19" name="Group 18"/>
          <p:cNvGrpSpPr/>
          <p:nvPr/>
        </p:nvGrpSpPr>
        <p:grpSpPr>
          <a:xfrm>
            <a:off x="583323" y="3844709"/>
            <a:ext cx="1308498" cy="646331"/>
            <a:chOff x="1033377" y="3559112"/>
            <a:chExt cx="1369818" cy="935491"/>
          </a:xfrm>
        </p:grpSpPr>
        <p:sp>
          <p:nvSpPr>
            <p:cNvPr id="20" name="Oval 19"/>
            <p:cNvSpPr/>
            <p:nvPr/>
          </p:nvSpPr>
          <p:spPr>
            <a:xfrm>
              <a:off x="1033377" y="3565540"/>
              <a:ext cx="1369818" cy="645733"/>
            </a:xfrm>
            <a:prstGeom prst="ellipse">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167680" y="3559112"/>
              <a:ext cx="1163931" cy="935491"/>
            </a:xfrm>
            <a:prstGeom prst="rect">
              <a:avLst/>
            </a:prstGeom>
            <a:noFill/>
          </p:spPr>
          <p:txBody>
            <a:bodyPr wrap="none" rtlCol="0">
              <a:spAutoFit/>
            </a:bodyPr>
            <a:lstStyle/>
            <a:p>
              <a:pPr algn="ctr"/>
              <a:r>
                <a:rPr lang="en-US" dirty="0" err="1" smtClean="0"/>
                <a:t>Ethereum</a:t>
              </a:r>
              <a:endParaRPr lang="en-US" dirty="0" smtClean="0"/>
            </a:p>
            <a:p>
              <a:pPr algn="ctr"/>
              <a:r>
                <a:rPr lang="en-US" dirty="0" smtClean="0"/>
                <a:t>State</a:t>
              </a:r>
              <a:endParaRPr lang="en-US" dirty="0"/>
            </a:p>
          </p:txBody>
        </p:sp>
      </p:grpSp>
      <p:sp>
        <p:nvSpPr>
          <p:cNvPr id="22" name="Right Arrow 21"/>
          <p:cNvSpPr/>
          <p:nvPr/>
        </p:nvSpPr>
        <p:spPr>
          <a:xfrm>
            <a:off x="5388659" y="3975371"/>
            <a:ext cx="526917" cy="191171"/>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ight Arrow 22"/>
          <p:cNvSpPr/>
          <p:nvPr/>
        </p:nvSpPr>
        <p:spPr>
          <a:xfrm>
            <a:off x="1995863" y="3077525"/>
            <a:ext cx="1675341" cy="148247"/>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4" name="Group 23"/>
          <p:cNvGrpSpPr/>
          <p:nvPr/>
        </p:nvGrpSpPr>
        <p:grpSpPr>
          <a:xfrm>
            <a:off x="3698832" y="2914849"/>
            <a:ext cx="2085111" cy="426029"/>
            <a:chOff x="1944377" y="1730281"/>
            <a:chExt cx="1237306" cy="568039"/>
          </a:xfrm>
        </p:grpSpPr>
        <p:sp>
          <p:nvSpPr>
            <p:cNvPr id="25" name="Rounded Rectangle 24"/>
            <p:cNvSpPr/>
            <p:nvPr/>
          </p:nvSpPr>
          <p:spPr>
            <a:xfrm>
              <a:off x="1944377" y="1730281"/>
              <a:ext cx="1237306" cy="549380"/>
            </a:xfrm>
            <a:prstGeom prst="round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2194383" y="1805877"/>
              <a:ext cx="847730" cy="492443"/>
            </a:xfrm>
            <a:prstGeom prst="rect">
              <a:avLst/>
            </a:prstGeom>
            <a:noFill/>
          </p:spPr>
          <p:txBody>
            <a:bodyPr wrap="none" rtlCol="0">
              <a:spAutoFit/>
            </a:bodyPr>
            <a:lstStyle/>
            <a:p>
              <a:pPr algn="ctr"/>
              <a:r>
                <a:rPr lang="en-US" dirty="0" smtClean="0"/>
                <a:t>CFG BUILDER</a:t>
              </a:r>
              <a:endParaRPr lang="en-US" dirty="0"/>
            </a:p>
          </p:txBody>
        </p:sp>
      </p:grpSp>
      <p:sp>
        <p:nvSpPr>
          <p:cNvPr id="27" name="Right Arrow 26"/>
          <p:cNvSpPr/>
          <p:nvPr/>
        </p:nvSpPr>
        <p:spPr>
          <a:xfrm>
            <a:off x="1922805" y="3975371"/>
            <a:ext cx="461812" cy="191171"/>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27"/>
          <p:cNvGrpSpPr/>
          <p:nvPr/>
        </p:nvGrpSpPr>
        <p:grpSpPr>
          <a:xfrm>
            <a:off x="7593021" y="2914850"/>
            <a:ext cx="1253124" cy="462363"/>
            <a:chOff x="3625539" y="1803556"/>
            <a:chExt cx="1246331" cy="542135"/>
          </a:xfrm>
        </p:grpSpPr>
        <p:sp>
          <p:nvSpPr>
            <p:cNvPr id="29" name="Rounded Rectangle 28"/>
            <p:cNvSpPr/>
            <p:nvPr/>
          </p:nvSpPr>
          <p:spPr>
            <a:xfrm>
              <a:off x="3625539" y="1803556"/>
              <a:ext cx="1246331" cy="542135"/>
            </a:xfrm>
            <a:prstGeom prst="roundRect">
              <a:avLst/>
            </a:prstGeom>
            <a:solidFill>
              <a:schemeClr val="bg1">
                <a:lumMod val="75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p:cNvSpPr txBox="1"/>
            <p:nvPr/>
          </p:nvSpPr>
          <p:spPr>
            <a:xfrm>
              <a:off x="3635732" y="1905537"/>
              <a:ext cx="1234426" cy="433053"/>
            </a:xfrm>
            <a:prstGeom prst="rect">
              <a:avLst/>
            </a:prstGeom>
            <a:noFill/>
          </p:spPr>
          <p:txBody>
            <a:bodyPr wrap="square" rtlCol="0">
              <a:spAutoFit/>
            </a:bodyPr>
            <a:lstStyle/>
            <a:p>
              <a:pPr algn="ctr"/>
              <a:r>
                <a:rPr lang="en-US" dirty="0" smtClean="0"/>
                <a:t>Visualizer</a:t>
              </a:r>
              <a:endParaRPr lang="en-US" dirty="0"/>
            </a:p>
          </p:txBody>
        </p:sp>
      </p:grpSp>
      <p:sp>
        <p:nvSpPr>
          <p:cNvPr id="31" name="Right Arrow 30"/>
          <p:cNvSpPr/>
          <p:nvPr/>
        </p:nvSpPr>
        <p:spPr>
          <a:xfrm>
            <a:off x="5844773" y="3077524"/>
            <a:ext cx="1748248" cy="148247"/>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p:cNvSpPr/>
          <p:nvPr/>
        </p:nvSpPr>
        <p:spPr>
          <a:xfrm rot="18450273">
            <a:off x="7167394" y="3545160"/>
            <a:ext cx="583821" cy="237432"/>
          </a:xfrm>
          <a:prstGeom prst="rightArrow">
            <a:avLst/>
          </a:prstGeom>
          <a:solidFill>
            <a:srgbClr val="D9D9D9"/>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a:stCxn id="25" idx="2"/>
            <a:endCxn id="6" idx="0"/>
          </p:cNvCxnSpPr>
          <p:nvPr/>
        </p:nvCxnSpPr>
        <p:spPr>
          <a:xfrm flipH="1">
            <a:off x="2964871" y="3326886"/>
            <a:ext cx="1776517" cy="509915"/>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6" idx="2"/>
            <a:endCxn id="13" idx="1"/>
          </p:cNvCxnSpPr>
          <p:nvPr/>
        </p:nvCxnSpPr>
        <p:spPr>
          <a:xfrm>
            <a:off x="2964871" y="4248835"/>
            <a:ext cx="604521" cy="64580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15" idx="2"/>
            <a:endCxn id="13" idx="3"/>
          </p:cNvCxnSpPr>
          <p:nvPr/>
        </p:nvCxnSpPr>
        <p:spPr>
          <a:xfrm flipH="1">
            <a:off x="6131773" y="4254715"/>
            <a:ext cx="389246" cy="639921"/>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32321" y="2431497"/>
            <a:ext cx="1752429" cy="646331"/>
          </a:xfrm>
          <a:prstGeom prst="rect">
            <a:avLst/>
          </a:prstGeom>
          <a:solidFill>
            <a:schemeClr val="bg1">
              <a:lumMod val="85000"/>
            </a:schemeClr>
          </a:solidFill>
        </p:spPr>
        <p:txBody>
          <a:bodyPr wrap="square" rtlCol="0">
            <a:spAutoFit/>
          </a:bodyPr>
          <a:lstStyle/>
          <a:p>
            <a:r>
              <a:rPr lang="is-IS" dirty="0" smtClean="0"/>
              <a:t>6060604052123123123528.....</a:t>
            </a:r>
            <a:endParaRPr lang="en-US" dirty="0"/>
          </a:p>
        </p:txBody>
      </p:sp>
      <p:sp>
        <p:nvSpPr>
          <p:cNvPr id="37" name="Slide Number Placeholder 36"/>
          <p:cNvSpPr>
            <a:spLocks noGrp="1"/>
          </p:cNvSpPr>
          <p:nvPr>
            <p:ph type="sldNum" sz="quarter" idx="12"/>
          </p:nvPr>
        </p:nvSpPr>
        <p:spPr/>
        <p:txBody>
          <a:bodyPr/>
          <a:lstStyle/>
          <a:p>
            <a:fld id="{C44D6E56-4DDB-5448-B544-C1B1DCC2E384}" type="slidenum">
              <a:rPr lang="en-US" smtClean="0"/>
              <a:t>78</a:t>
            </a:fld>
            <a:endParaRPr lang="en-US"/>
          </a:p>
        </p:txBody>
      </p:sp>
    </p:spTree>
    <p:extLst>
      <p:ext uri="{BB962C8B-B14F-4D97-AF65-F5344CB8AC3E}">
        <p14:creationId xmlns:p14="http://schemas.microsoft.com/office/powerpoint/2010/main" val="18594261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Right Arrow 132"/>
          <p:cNvSpPr/>
          <p:nvPr/>
        </p:nvSpPr>
        <p:spPr>
          <a:xfrm rot="5400000">
            <a:off x="4754307" y="1230497"/>
            <a:ext cx="234551" cy="162843"/>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solidFill>
                  <a:srgbClr val="376092"/>
                </a:solidFill>
              </a:rPr>
              <a:t>Symbolic Execution</a:t>
            </a:r>
            <a:endParaRPr lang="en-US" dirty="0">
              <a:solidFill>
                <a:srgbClr val="376092"/>
              </a:solidFill>
            </a:endParaRPr>
          </a:p>
        </p:txBody>
      </p:sp>
      <p:sp>
        <p:nvSpPr>
          <p:cNvPr id="18" name="Content Placeholder 17"/>
          <p:cNvSpPr>
            <a:spLocks noGrp="1"/>
          </p:cNvSpPr>
          <p:nvPr>
            <p:ph idx="1"/>
          </p:nvPr>
        </p:nvSpPr>
        <p:spPr>
          <a:xfrm>
            <a:off x="0" y="1181240"/>
            <a:ext cx="9144000" cy="3528129"/>
          </a:xfrm>
        </p:spPr>
        <p:txBody>
          <a:bodyPr/>
          <a:lstStyle/>
          <a:p>
            <a:endParaRPr lang="en-US" dirty="0"/>
          </a:p>
        </p:txBody>
      </p:sp>
      <p:sp>
        <p:nvSpPr>
          <p:cNvPr id="6" name="AutoShape 6" descr="data:image/jpeg;base64,/9j/4AAQSkZJRgABAQAAAQABAAD/2wCEAAkGBhQQDxIQEhASFRISERUVFxgXFRgQEBYYGhUVFRQQEhcXGyYfFxwjGRISHzQgJScpOC4tFR8xQTwqNSkrLCkBCQoKDgwOGg8OFSwcHiQ2KTQqNSk1NCwsNDQ1NTMtNSwsNS0sLCksLDIsNS0vLCosKSwsMC8qKSo1LCwyNCosNf/AABEIAJkAzAMBIgACEQEDEQH/xAAcAAEBAAIDAQEAAAAAAAAAAAAABgUHAgMEAQj/xAA+EAABAwIDBwEFBAYLAAAAAAABAAIDBBEFEiEGBxMxQVFhFCIjMnGRQlKBoQgVFkOSsiQzNGJygpOjscLw/8QAFQEBAQAAAAAAAAAAAAAAAAAAAAH/xAAdEQEAAgEFAQAAAAAAAAAAAAAAARFhIUFRceEx/9oADAMBAAIRAxEAPwDeKIiAiIgIiICIvhKD6ilKneHCZHQ0cU1dKzRwp2h0LD0Ek7iI2/UrqNVjM2rafD6ZvaWSWrk/2w1qCwRR/wCr8Z5+uoL/AHfSyZfrxboKvGYdX01BUt7RSyUsn0lDm3/FBYIo528yKM8OopK2GoPwQmAyvlPUQOjzMkt819djOK1GtPh8FOzo6smLpD84oL5fxcgsEUgMHxd+rsTpI/DKIyAeAXyhfDh2MR6sraCbxJTSQD6xyGyCwRR/7WVtN/bcMeWDnLSP9Wzy50RDZGj5Byz+CbQ09bHxaadkrORynVp+69vNp8EBBkUREBERAREQEREBERAREQEUtim2p476Shp3VdSzSSzuHSwE9J5jcB39xtzoeS6GbK11R7VZikkYP7qiYKZg8cV4dI8fRBYKEax+OSvu5zMKie6MNaS11a9pyvc9w1EAcC2w+Ig300XuO6+id/WeqlPUyVdQ8n5+8t+SpMNw6OmhjghYGRRNDWtHIAchqg5UNBHBG2KKNkcbRZrWNDGj5ALvREBERAREQEREBS+0Wxgkf6yjcKavaLiRotHN14VUwaSNPc6jmOVlUIgwWyW0wrYS5zOFPE90U8RNzHK3R7b9RyIPUELOqUxPYZz6uWrp6+opZJgziCNsb43FjcoeQ9p1ygDn0XT+rsXp9Y62lqx9yeA0shHZskLiL+S1BYopfDtum8ZtLWwSUdS82Y2Qh8Ep7QTj2X8+RsfCqEBERAREQEREBTG3WJStjgpKd+SorpuA1/WJmUvmnHlsbXW8kKnUFtpjMUOL4TeRpe2aRjowc0gbNHkEpaNQ0ODdT0JQV2B4HFRQMp4GZWMHzc4/akeftOJ1JK96IgIiICIiAiIgIiICIiAiIgIiIPFjGDQ1kLoJ42yRvGoP5OaebXDoRqFNbG4pJDNPhdTIZJKUtMUjvjlgeCYnP7vGVzSeuW6slpyv2kEu0kjoTdsbI6ckcnOYXF9u4DpC35tKDcaLhE67QfC5oCIiAiLz4jU8KGSQC5ZG51u+VpNvyQSuK4pPX1UlBRSGGKAgVVUAC9riL+lpr6cS2pdrluOqzeA7K01C0iCINc745CS+eQ8y6SR3tON/Kx27KmDMJpXXu+aPjyO6vklJke93c3d+SqEBERAREQeLE8agpQHVFRDCHGwMsjYgT1ALyLrnh2Kw1LOJBNFKwEtzRvbKy4AJbdpIvYj6rA7z2A4NX3AP9GedddRYg/gQCsZU7WSUFHhUcVJxjVNp4W+8bCxrixvsm4J1Fze1tPrInWuj1doouj22qHR4kx9GxtXh7WuyCbNDIHx8RrhIWAj2QTa3j5Y6i3jT0+Ew1tZTNc6ZkQiLJATPJJctaWNZ7oWF/tcupVGxUURDvClDKsvo876WAT3ic/gSN+2xsk0bLPbqbWNxa2ui62be1bcPlxGXDWiFtLHPHlqWvc8OF3ZrtGUAWPU2PfRBdoozDNuZzVU0FVRMhZWQPlie2fjWyMEj2SjILezroT082x1DvYM2SZlKXUz6jgjKZHVWXNl9SWCLJkzdM97eRZWhsRFDbNbVV1RiFbC+li4MFQyLSYB0Qy5i/wCC8pcCDa4ty7k3Km1k8CIiDGbR4XJVU0kEVS+ne8W4jGhzwOoF7Wv3BB+S1Dh2xb8Eq2S1YDqQuDRURgmOO+jfUMPtRC/2rkXPNbxXVU07ZGOje0OY9pa5pF2uBFi0g8wQg5ROBaCCCCBYjUEdCFzUBu0xPh+ow4vLm0dVNDESbu4TXnhtJ65Qcv4K/QEREBeevZeJ47tK9C+EINdbsto2wl2DzHLJA5/pydBLCSXCMHq9lyLdrHutjLVW8vYN0h9RCDmBDtLhwI1DgRqCO4U/gW+Ksovc1kXqWN0zE8KpHTV1ssnzIae5KDeqLC7JbVR4lTephZI1mdzLSNDTdts2WxIcLm1x2KzSAiIgn9uMGnraKWkgdCzjsLHukzHK02vkDeZ58+XlYKu2PrpY8NYX0YOHzRyXHFtJw2hrRy9i4zX59FeokaTYj6LZOoFZiU0kkPBxCNrLNDuJHki4THaizrtJJ8rGHd7Vy4ZFQy1EDX0ZhfSyRteTniLsrpg42tlNrDrr4Ww0Q+pGrwjEqilqIppqMOlgMLWxskEIzCz53udd5da9mCw736dU+y1U/BP1ZnphJwRT5/ecPhBgbnta+fTly6+FZonIh6jZOsfUYdMX0tqKGSNzfee84jDE8tda7fYDSPN+i+bNbJV9AwUUVXT+jbK5zHmNzqxjHOL3RAH3ZJcT7Rva50OgFyitmEphWzdTTYjVzxy05pqyZkrw5r+OwtjyFrLHKb2Gp5diqtEUwCIiD4SoHbve1T0LHxU72TVdiAGnPFEfvTOGmn3BqfHNePfDsZLUU76yConvCzNJBxHGGRgHtOYy9g4DW3J1j15622Q3cSVeR/7sgEHpY8iPwsgptzlPI6d0ri45iXOcfic5xLnPd5JJK3csHsxs0yjiDGjW2qziAiIgIiIOMkYcLEXCk9o930FQC7KA7mq5cXtuCEEZulnaMPNLoJaSomikb1BMjpGPt2c14N/n2VqtMbXRVOF15rqU2LhZ4IzRSNvfJK0c/BGoVDgG++jmAbUh9LJyOYGWAnxI0adfiDUGxkWJpdrqKUXjrqVw8TRn/ssqx4IBBBBFwRqCOhBQfUREBERAREQEREBEXXPO2NjnvIa1jS5xPIAC5J+QBQdiKaO8rDLX/WNN/qAn6DVYDGd+eHwtPBMtQ7UWYwxsv2L5Q0fS6Cw2oxWOloqieUjIyJ5N/tEghrB3JJAt5UNuVriaRsR/dtA79NQtZbS7a1eMzNa4ZImuuyJl+GDqM7idXuseZta+gHNbj3ZbOGlpwXCznBBboiICIiAiIgIiIPFimEsqGFj2ggrV20e5zM4vhNlt5EH5qr919THf2LgeLhbb3TbTtno20chtU0bRG5p+J0Y0imb3BbYHs4HwreSEOBBA1Wm9v9k5qWoFbSOfHIwkhzNHDuOxB6tNwUG50WoNn9+pbaOvp3ZhpxIRe/l8Tjcf5SfkFdYfvJw6cDJXwAno93Af/DJlKClRY79pKW1/V01u/GZb+ZYrEd5eGwA56+AkdI3cd/8ADGHFBTItLbVfpBWBZQQEHUcSYaj/AAxNP5uI58iuOBfpCusG1dJmPV8TgwnuSyQ2+j0G60Wvabflh7wCfUsv96Bx/kLgumt38UEfwsqnk8vdCNv4ukcLINkLXm+DbVlLRyUbHXqalhZYHWON2j5X9ri7W9yfBURj+/iqnBjpIW04OmckTTfhcZG/OzlO7NbKVFfUcSQvcXuzOe4lznH7znHUn/2iDo2e3f1FUziNBsT5CqcN3MSudd+n/K3Ls7graWBsYA0CytkEVszu1hpbOIBcrNjABYclyRAREQEREBERAREQEREBdNTStkaWuAIK7kQa82k3TxT3cwBpK1/iW6GoYTluV+g18LUH5jfuxqQb8M37r2Um6mpedWlfo7hDsF9DB2CDT+BblQLGb6LN4hucp3N9gWK2OiDSdVuQdf2SFwp9yLr6kBbvRBrbBtz0MZBfqrvDcGjgaGsYAvciAiIgIiICIiAiIgIiICIiAiIgIiICIiAiIgIiICIiAiIgIiICIiAiIgIiICIiAiIgIiICIiAiIgIiICIiAiIgIiICIiAiIgIiICIiD//Z"/>
          <p:cNvSpPr>
            <a:spLocks noChangeAspect="1" noChangeArrowheads="1"/>
          </p:cNvSpPr>
          <p:nvPr/>
        </p:nvSpPr>
        <p:spPr bwMode="auto">
          <a:xfrm>
            <a:off x="155575" y="-108346"/>
            <a:ext cx="304800" cy="2286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0" name="AutoShape 12" descr="data:image/jpeg;base64,/9j/4AAQSkZJRgABAQAAAQABAAD/2wCEAAkGBhQSEBQQEhQVFRQQFhQXEhEUFBUVFBUUFBAVFBQVFBcYGyYeFxkkGRQVHy8gJicpLSwsFR4xNTAqNSYrLCkBCQoKDgwOGg8PGi8gHyUqLDQwLCwsKSkvKSoyKSwsLCwsLiwpLDUsLCksLCkpLCwqKiwpLCwsKSwpLCwsLCksLP/AABEIAKgBLAMBIgACEQEDEQH/xAAcAAEAAgMBAQEAAAAAAAAAAAAABgcDBAUCAQj/xABDEAABAwIDBAcECAMHBQEAAAABAAIDBBEFITEGEkFRBxMiYXGBkTJCocEUI1JykrHR8DNigiRTc6Ky4fEVFmOD0gj/xAAbAQEAAgMBAQAAAAAAAAAAAAAABAUCAwYBB//EACoRAAICAQIEBQQDAAAAAAAAAAABAgMRBAUSITFBE1FhcZEUMrHRIoHB/9oADAMBAAIRAxEAPwC8UREAREQBERAEREAREQBERAEREARQ7afpHipnuhjaZJW5OGjGm17E6uPcPVQPE9tamYFz5HBg1ZECGAd5HzJWmV0Y8ifToLbVnovUt+rxyCL+JKxp5Fwv6DNcyXbqlGjnO+6w/OypR20IGg8zmVjO0bufwWl6h9kWMdo82y6v+/4Psy/hb/8ASyx7dUx1L2+LD8rqjv8AuB3Mr23aI8/ULz6iRm9pj6l/Uu0FPJ7ErCeRNj6GxXQBX53ZtCDquvhe2ssX8KVwH2Cd5v4T8lmtQu6I1m0yX2v5LyRQXA+lCJ9m1A6s/wB425j/AKhq34qbxTNc0OaQ5rhcOBBBHMEaqRGal0Kq2mdTxNYPaIiyNQREQBERAEREAREQBERAEREAREQBERAEREAREQBERAERYaqqbGwvebNaLkoG8CpqmxtL3kBo1JVU7e9KU8b2xUtmbw3jIWhzg0khvtAi5tfTiF0MRxp9bLYZRN9kcLX9t3PuHnooPtjhY+nQNN9yUxxknXKUA/5XhYxllletR4tijH7fyY3kvkZWTEFlRZ0jhr1jme+ANN8HIZLFi+Ob4MUQszQutYuHIDgP3kpLt7TtiZuMbZri0MAGQ3DplpkB8VB9xVt2YTaPpe31xuphY/Iwbi+9WurhuBSz5sFm8ZHZN8uLvJdp2zNNAL1M4B5FzYx5DNxWCUmS7Lqq3hvmRDq183FLBNhQy6xvjeoPyWeHCKCfKGUbx0DZe1+CTMrLgkaPrKu6ZC9xNxSfEdjJGXMZEgHu23X+l7H95LgOisSCLEZEHIg8jyWDbXUlV8FqzF5MTJ3DipFsvt5PRP7PbiJ7cJPZPMt+y7v9bqPli+FiyjPDyjXbpYWRcZLKP0ds5tLDWwiaF1xo9hyex1vZcPnoeC6y/NmzmPy0U4niPc9nuyMvm13yPAr9DYRirKmFk8ZuyVoI5jmD3g3B8FYVWqa9Tjdw0EtLLK5xfT9G6iItxWBERAEREAREQBERAEREAREQBERAEREAREQBERAFWm3O0fWvMDD9XHm8g+1naw8TkO654qY7WYt9HpnuvYuBa08RcEucPBoPnZUzVznIHIv7bhyuLMb4Bv5rXN8sFVuN/BHgRKNmn3jc7iXm/k0ADwssW1uE/SIS6IgywkPbYi+83QeYy8Q1cOinIuASA7UA6+K7FHKRobeC1RngrtPfyWOx6xKVtZTbw1eN5t8i141aeRvdpXBwPAA4Geo7MTL5O7O9u6lx4NHxty161WwwOMw/hPI68cI3EhrZe5pNmu8Qea4G3ddKWxxWIh951x236tabG9gBx1Pgsrala1NHebZurhRKGcLr7eaXuYcc25e89VSfVxjISAWe4adge43lbPw0XChwh7nEuNnHM713SHvIFyPOyz4ZRFxAabE6uGvg0+6O/Xy171PSMa0Adru4eJVzpdscknI5zXb7zaj8L/WcN2AWGpP9I/Vc+eiaMr2+8C39VN2YaSP9lrVmFj3mg+IUqe2Qf2v5K+ve7YLMoteqZycF2vnpiGvJli+w43c0c43/AC08FMKqghr4RPCRvEZP0zHuSj927worNSjdLS0W5cu8HgVqYTi8lDKS0b8cg7UZNg62hH2XDMefKyqNdtsqVxLmjp9o31XyxL+Ml0fme5qctcWuFnNNiDqCFjLVt4vtTFO4P6qSNwFnEFrw62l/ZzGea0W18R98j7zHD8rhUMq5RfQ+gU62m2Kbkkz6WKc9F+1Rgl+jSH6qU5X0Y85XHIHK/qoUxwd7JDvukE+mq9RHdcDyOfO2h+F15GTg8jVaeGqplBc/32P00EXA2Kxv6TSMc4/WR9iT7zDuk+dl31cQkpLKPm8ouLaYREWRiEREAREQBERAEREAREQBERAEREAREQBERAVv0n1u/LFTA62v4E7zvgG+pVeTT70jnczl4aD4WUj2xrN/EpjwiY+3iG7vyCicZWmfU5bXy4pv3/B0ad67NLIuBC9dSkmWl8mRKZYeCVwRNNHUl4u10cgIPECMk/n8FVeJYs51HBCc3Fzrnjuw5N/1W/pVow9rD5wNTHN69Wqbq/agH8klvvGWT/ZTaXjB0WnbccLyJDhY3YieJyHz/NdbDIwSuDh894wuxQ1G6V2MOdawcvNcNmX5kyoaIELRxOnAuvNNilhqtTEMRuo8Yy4iXKceE4VRkb8lzsWa2KTNoc0i4B4X5LdqZLrjbR1gJA5bo9Mlq3CXDBLzNm2wbnldicYH0eQV1Kyoid1bjcOa4EtuOIIN25EZZ53XNxDotnZ7AEg/8bw4/hdYqZ9EN/oB/wAQ29ApIV8+1u426ZrGH16nbV0qfofn6vwCSJ269hafsuaWO8gdV5hqXsYTfeDbgxyDeGTbjdOTm+RV+VMLXt3XtDm/ZcA4ehyUOx/YKGVruqJhedNXR372nNvkfJeU7tRdytjwv5RJj9RS81zZg6FtpTJNNG6zd9wIaL2F2AC1zfVnxKuVfnjYTCp6HECJWEANBDxmx26+4LXcdD3jiAv0MFZaaabkl05P5Iup5y4n3PqIilkUIiIAiIgCIiAIiIAiIgCIiAIiIAiIgCIiAoXFn71XVOOpY/4rgsKkWNQ7uITsPvCUekjh+QUaaVpkcrqY8/7ZuRuW7BKuaxy2InrBor+jJ3srVBzXxnPjbmCN13y9VVm02FugkfHxppCQecUlt1w/yn+tS7B8SMUjX8NHDmDr++5dja/Z/wClRtqIQHSMbbd4SxEG7PHM28SNbLZXLsXmivTS9PwVlT1O6Qfdd8DxXZgqb5hR2eAxXIBMd7Z6sP2H8iOB4/BfIcQDdHEdx/VXmk13hrhmZarQeI+KBLG1S8yVF1HhjY5rHNjWWSsnr6cZyVq263OMHUrMQDfFR98pkkv5/p8Vhc8uNv358lYHRfsMaiUVErf7PC69yP4sjTkxvNoOp8uJtQ6zV+JmT6HQaPSKlY7lobFYWabD4mOFnFu+4fzPzt6WW2Vt1kvu+q0yV883K7js4V2/J0dMcLJjkK0Kh62pnLm1cmRUStZZI6I0al2V73y8P+QrLpHXY082tP8AlCq+oPDnl8laUDLNaOQA9BZdTtS+5+3+lfquxkREV0QgiIgCIiAIiIAiIgCIiAIiIAiIgCIiAIURAU10k03U4gJeDi13k9tj8WSKGV0e7I4d9x4HNW70s4L1lKJwLmLJ33XEWPk4W/rKqap7cTZOLOy/w4H981rkih1leJtf2YWPWdj1pscszHrAqZRN6ORSDAdoOq7D82H1aeY7u5Rdr1mbKsTCEpVyzEmuMbMQ1Y66NwZI4fxW2LX90jdHfnzuoHiWxJY8tkDWHg6Jwc13f1Zzb8PBdWkxR8QLmvLBxPA99jl5r5g+FVGIyFsN2RA/XVT72HMN4ud3a87BSU+GPFLkdTpI2NcUlj0IdNgFnlkbnSOGojjLiBpnYlbuH7C1UpAZTTuvxLDGzzc6wA81fezmA09DF1UDSL+3KbdZIebjy5AZBdN1UO8qDZuFUejRZKmTKy2Y6G90h9a4WGf0eImx/wASTL0b6qyOxEwRxta0MADWNADWgaAAaLzJUk9y1yVQ6zdXPlD5/RLq0+Op8cVje5enFa8r1RLmyakYJ3rl1UnDz9P97LbqJFzHm58fgFOph3PJMzYRTdZURt4F49Abu+AVmqG7F0V5HS8Ixut+87X4f6lMl1mgq4Kvcq75ZkERFPNAREQBERAEREAREQBERAEREAREQBERAEREBgrKRssboni7ZGlrh3EWKofGMGdSVEkL/ZvYngQfZd4EfmeSv9RfbjZf6VFvsF5YwbD7beLPHiO/xXjWSLqafEjldUUTUwFjrcOB5hfGvXXq6LItPDQ8RbKxXGkjLTYrUc/ZDDMvW2FytgvDG78mVtG/rzPwHxXKNUWyNPBvDxyPmrU2G2VhkijrZmiQkkwRnNgDXbu+4e864NgdLc9Epwph4ky02/Rxf83zfY42zGwUlZu1FXvRU2rIRlJMOBPFre/XlbVWdBCyNjYo2tYxgsxjRZrR3fqvb5CTcrwXLmNZuEr3jovI6WulR9z6XLwSvhcvBKqJ2ZJKR9JXglfSVie9aepsSPkj1pTyr1PNbMrnyyl2Q09Cf0Ck115PW8GKeS5sP+e5eBGSQxou5xAAHEnIBenEAKT7KYJb+0SDtH+G08AfePefy8Vd6TTOckiLbZwrJ2sIw8QwtjGozcebjmSt1EXSpJLCK1vIREXp4EREAREQBERAEREAREQBERAEREAREQBERAEREBDNsti+tvUQD6zV8Y9/vb/P+fiqtrcMuTlYjUEWz7+RX6FUe2i2PiqbvHYl+2Bk7744+Oq8aIWo0qs5ooWqoCW7hFiL9W7hnqwnkeB4HxKlnRttmIgKCoO6N49TI7INc513RPvoC65B4EkHUWzY1s1LTm0rMjo8Zsd4H5HNRvEsFEgy7LwMncCPsu/X9jTbVG2Drn0Zo0856aXoXWXLyXKs9k9vHwkUtbctbYMlOb2DQB/94zk4XI7xpZEbw5oe0hzXC7XNILSOYIyK4zWaK3Tyw1ldmdPTdC1Ziz0SvJchBWtUNNhyBzFzp5evkoca5SZI5HqWcDUgeK1ZKjx8xa/qsnVgaWHgPmsD3AfFSq9PkcRhey7gT4Z8DwI88vPuWCV9ltQ0skxtG0nmfdHidFJcM2bZG7rH9t97j7Lc+A4nvPwVxptHKaWPkjWXKJzMB2aLiJphkM2RnjyLhy7vVS1EV/VVGqOIlfKTk8sIiLaYhERAEREAREQBERAEREAREQBERAEREAREQBERAERVl0g7bVTq6PBsMs2plAM05seqaWl1hcECzO0XWJsRbMoCzV4EoJIBBI1AOY8VWtN0WVzXNkdjVWXhzS8Xf1bhcFzQOsyuLjTyXE2JxaGmx7Gpp5GRRtc673kNFzUZDvJ5aoC5ZIg4FrgCDqCLg+IOqjWJ9H9PJcsvET9nNv4T8rLbptuKKSnkqmVMboYbda9pJ3Lmw3223hfwWWl2vpJZYoI543SzxiWOMElzoyzfDrW7ILc87ZIYyipdUQTFei+YjdHVzN4Z7jh4X0PgVwqPZTE6F5NKJQ0m7oXt6yN3iG3F+8WPerLqOkjDmSmF9ZAHg2I37gHkXDsjzK6WKbSU9M2N80rWNncGRONyHucLtALQdQsXFSWGafASeYtoi2DVFbLYT0ZjOV3tf2fwyAEerl2X4PLyH4gssO3VC+p+iNqoTPfd6sPzLhq0HQu7gbpHt3QuqPojaqEzX3erDxm77IPsl3C17qFLbqJPKWPYmwusisN5MMezch9pzQO67j8lvU+zUTc3Xef5jl6Besc2mpqNofVTRwh2Td91i4jXdaMz5BZMFx+Crj62mlZKy9i5jr2PJw1ae4rbDSVQ5pfIldOXc3mRgCwAAGgGQXpRLpM22/6ZRGdoDpZHCOBp03yCS538rQCe/IcVEcP6PMVqoG1VRi1RDUStD2wxlwij3hvNa4Mc0ccwG2HepRqLbRUrhXStV09JiFNWAPrsNb9W+ws8GZkO88CwdumRjri28058ScmzGxtdiNJHX/8AWqhss4Lt2NzuqjN/Yc1r2i44gAWQFzIsVLEWsa0uLi1rQXHVxAAJPedVlQBERAEREAREQBERAEREAREQBERAEREAREQBERAFSrqttFthJJUkNZWRgRSuNmjfhja3M6DficzzV1KP7XbC0uJRiOpYSWX6uVh3ZGX13XZ5HkQR3IDv3VI7G7OU9XtHiv0mJsohfI5jJBvM3nTbu8WnJxte1+aklF0IxxuZevrnRxua5kPWgNBaQW8CNQOCkWz+wTKSvq69sr3OrSS5jg0Nbd+/2SMzyQFL7SYeykxHGqWAbkP0MO6seyC40kuQ4AOe63IGy7FLs9FTbMHEoWE1ksVnVJLi9kck4geGZ9loiJblzup7jfRNFU1dXVunka6uhETmhrLMAbCLtvmT9SNeZUhwTZWKnoGYe762Jkbo3dYB22uLiQ4DL3rICBbKbFYe/Z1sj4oiZKeSSWpLWmRsga4uIfq3cItYZdnvN6xrq6V+zVMHkkQ18jISTowUu/Ydwe5ytp3QXB2omVdYyle7edSNlHVnjbMaaagnLVdfaXorpqqigoGF1PDSv3mCMBxJ3XNO9vak7xJOpKAgPTbsZSUWH0slLC2J7Jmx9YwWe5vUyOu9wzc7ejad456r70x7G0lHhdLPTQtiljliZ1jBZ7g6GR5L3avdvMabnNWZt7sMzFKdlPJI+MRyCQOYASSGPZbPhZ59E232GZiVIykkkfG2N7HhzA0klkb2AG/Dtk+SAqd9bU1G0FQ4UcdfJBDGIoJpY42Rs3Ij1jRJk4kvJ/8AZdSfo72ar4MWqKqWibR01VF2oY5onxiVpYWlrWOuLnfOlhvlSLaPorp6p8c7ZJqephY1gqYHbj3Na3dG/lmbZXFjbLRb+yWxZonSPdV1VS6UNBNRJvNAaSRuNtkc+aAhP/6KonmkpZwCWQTkPA/nZ2SfNhH9Q5qz8KxWOogjqInB0crQ5rgcrEXseRGhHAgr3iWGx1ET4JmB8cg3XsdoR+878LKuXdA0A3mRVlZFA83dTtkG4b6jTPzBQHB2UijxDaXEagBr6URPikJzjk3hHCB3hxY8jnuptn0eOwaJ+J4ZVywCNzC+ne67XBzw0AH38yOy8HK+eSsJvRlRtw5+GxtfHDLumR7HfWvc1zXBznkG5u0ZWtbKwUei6CoHOb9Iq6yoijN2wSS9jwOV7eFkBNtksYdV0NPVObuuniY9zRoHFudr8L3t3WXXWOnp2xsbGwBrWANa0Cwa1osABwAAWRAEREAREQBERAEREAREQBERAEREAREQBERAEREAREQBERAEREAREQBERAEREAREQBERAEREAREQBERAEREAREQBERAf/9k="/>
          <p:cNvSpPr>
            <a:spLocks noChangeAspect="1" noChangeArrowheads="1"/>
          </p:cNvSpPr>
          <p:nvPr/>
        </p:nvSpPr>
        <p:spPr bwMode="auto">
          <a:xfrm>
            <a:off x="307975" y="5954"/>
            <a:ext cx="304800" cy="2286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14" descr="data:image/jpeg;base64,/9j/4AAQSkZJRgABAQAAAQABAAD/2wCEAAkGBhQSEBQQEhQVFRQQFhQXEhEUFBUVFBUUFBAVFBQVFBcYGyYeFxkkGRQVHy8gJicpLSwsFR4xNTAqNSYrLCkBCQoKDgwOGg8PGi8gHyUqLDQwLCwsKSkvKSoyKSwsLCwsLiwpLDUsLCksLCkpLCwqKiwpLCwsKSwpLCwsLCksLP/AABEIAKgBLAMBIgACEQEDEQH/xAAcAAEAAgMBAQEAAAAAAAAAAAAABgcDBAUCAQj/xABDEAABAwIDBAcECAMHBQEAAAABAAIDBBEFITEGEkFRBxMiYXGBkTJCocEUI1JykrHR8DNigiRTc6Ky4fEVFmOD0gj/xAAbAQEAAgMBAQAAAAAAAAAAAAAABAUCAwYBB//EACoRAAICAQIEBQQDAAAAAAAAAAABAgMRBAUSITFBE1FhcZEUMrHRIoHB/9oADAMBAAIRAxEAPwC8UREAREQBERAEREAREQBERAEREARQ7afpHipnuhjaZJW5OGjGm17E6uPcPVQPE9tamYFz5HBg1ZECGAd5HzJWmV0Y8ifToLbVnovUt+rxyCL+JKxp5Fwv6DNcyXbqlGjnO+6w/OypR20IGg8zmVjO0bufwWl6h9kWMdo82y6v+/4Psy/hb/8ASyx7dUx1L2+LD8rqjv8AuB3Mr23aI8/ULz6iRm9pj6l/Uu0FPJ7ErCeRNj6GxXQBX53ZtCDquvhe2ssX8KVwH2Cd5v4T8lmtQu6I1m0yX2v5LyRQXA+lCJ9m1A6s/wB425j/AKhq34qbxTNc0OaQ5rhcOBBBHMEaqRGal0Kq2mdTxNYPaIiyNQREQBERAEREAREQBERAEREAREQBERAEREAREQBERAERYaqqbGwvebNaLkoG8CpqmxtL3kBo1JVU7e9KU8b2xUtmbw3jIWhzg0khvtAi5tfTiF0MRxp9bLYZRN9kcLX9t3PuHnooPtjhY+nQNN9yUxxknXKUA/5XhYxllletR4tijH7fyY3kvkZWTEFlRZ0jhr1jme+ANN8HIZLFi+Ob4MUQszQutYuHIDgP3kpLt7TtiZuMbZri0MAGQ3DplpkB8VB9xVt2YTaPpe31xuphY/Iwbi+9WurhuBSz5sFm8ZHZN8uLvJdp2zNNAL1M4B5FzYx5DNxWCUmS7Lqq3hvmRDq183FLBNhQy6xvjeoPyWeHCKCfKGUbx0DZe1+CTMrLgkaPrKu6ZC9xNxSfEdjJGXMZEgHu23X+l7H95LgOisSCLEZEHIg8jyWDbXUlV8FqzF5MTJ3DipFsvt5PRP7PbiJ7cJPZPMt+y7v9bqPli+FiyjPDyjXbpYWRcZLKP0ds5tLDWwiaF1xo9hyex1vZcPnoeC6y/NmzmPy0U4niPc9nuyMvm13yPAr9DYRirKmFk8ZuyVoI5jmD3g3B8FYVWqa9Tjdw0EtLLK5xfT9G6iItxWBERAEREAREQBERAEREAREQBERAEREAREQBERAFWm3O0fWvMDD9XHm8g+1naw8TkO654qY7WYt9HpnuvYuBa08RcEucPBoPnZUzVznIHIv7bhyuLMb4Bv5rXN8sFVuN/BHgRKNmn3jc7iXm/k0ADwssW1uE/SIS6IgywkPbYi+83QeYy8Q1cOinIuASA7UA6+K7FHKRobeC1RngrtPfyWOx6xKVtZTbw1eN5t8i141aeRvdpXBwPAA4Geo7MTL5O7O9u6lx4NHxty161WwwOMw/hPI68cI3EhrZe5pNmu8Qea4G3ddKWxxWIh951x236tabG9gBx1Pgsrala1NHebZurhRKGcLr7eaXuYcc25e89VSfVxjISAWe4adge43lbPw0XChwh7nEuNnHM713SHvIFyPOyz4ZRFxAabE6uGvg0+6O/Xy171PSMa0Adru4eJVzpdscknI5zXb7zaj8L/WcN2AWGpP9I/Vc+eiaMr2+8C39VN2YaSP9lrVmFj3mg+IUqe2Qf2v5K+ve7YLMoteqZycF2vnpiGvJli+w43c0c43/AC08FMKqghr4RPCRvEZP0zHuSj927worNSjdLS0W5cu8HgVqYTi8lDKS0b8cg7UZNg62hH2XDMefKyqNdtsqVxLmjp9o31XyxL+Ml0fme5qctcWuFnNNiDqCFjLVt4vtTFO4P6qSNwFnEFrw62l/ZzGea0W18R98j7zHD8rhUMq5RfQ+gU62m2Kbkkz6WKc9F+1Rgl+jSH6qU5X0Y85XHIHK/qoUxwd7JDvukE+mq9RHdcDyOfO2h+F15GTg8jVaeGqplBc/32P00EXA2Kxv6TSMc4/WR9iT7zDuk+dl31cQkpLKPm8ouLaYREWRiEREAREQBERAEREAREQBERAEREAREQBERAVv0n1u/LFTA62v4E7zvgG+pVeTT70jnczl4aD4WUj2xrN/EpjwiY+3iG7vyCicZWmfU5bXy4pv3/B0ad67NLIuBC9dSkmWl8mRKZYeCVwRNNHUl4u10cgIPECMk/n8FVeJYs51HBCc3Fzrnjuw5N/1W/pVow9rD5wNTHN69Wqbq/agH8klvvGWT/ZTaXjB0WnbccLyJDhY3YieJyHz/NdbDIwSuDh894wuxQ1G6V2MOdawcvNcNmX5kyoaIELRxOnAuvNNilhqtTEMRuo8Yy4iXKceE4VRkb8lzsWa2KTNoc0i4B4X5LdqZLrjbR1gJA5bo9Mlq3CXDBLzNm2wbnldicYH0eQV1Kyoid1bjcOa4EtuOIIN25EZZ53XNxDotnZ7AEg/8bw4/hdYqZ9EN/oB/wAQ29ApIV8+1u426ZrGH16nbV0qfofn6vwCSJ269hafsuaWO8gdV5hqXsYTfeDbgxyDeGTbjdOTm+RV+VMLXt3XtDm/ZcA4ehyUOx/YKGVruqJhedNXR372nNvkfJeU7tRdytjwv5RJj9RS81zZg6FtpTJNNG6zd9wIaL2F2AC1zfVnxKuVfnjYTCp6HECJWEANBDxmx26+4LXcdD3jiAv0MFZaaabkl05P5Iup5y4n3PqIilkUIiIAiIgCIiAIiIAiIgCIiAIiIAiIgCIiAoXFn71XVOOpY/4rgsKkWNQ7uITsPvCUekjh+QUaaVpkcrqY8/7ZuRuW7BKuaxy2InrBor+jJ3srVBzXxnPjbmCN13y9VVm02FugkfHxppCQecUlt1w/yn+tS7B8SMUjX8NHDmDr++5dja/Z/wClRtqIQHSMbbd4SxEG7PHM28SNbLZXLsXmivTS9PwVlT1O6Qfdd8DxXZgqb5hR2eAxXIBMd7Z6sP2H8iOB4/BfIcQDdHEdx/VXmk13hrhmZarQeI+KBLG1S8yVF1HhjY5rHNjWWSsnr6cZyVq263OMHUrMQDfFR98pkkv5/p8Vhc8uNv358lYHRfsMaiUVErf7PC69yP4sjTkxvNoOp8uJtQ6zV+JmT6HQaPSKlY7lobFYWabD4mOFnFu+4fzPzt6WW2Vt1kvu+q0yV883K7js4V2/J0dMcLJjkK0Kh62pnLm1cmRUStZZI6I0al2V73y8P+QrLpHXY082tP8AlCq+oPDnl8laUDLNaOQA9BZdTtS+5+3+lfquxkREV0QgiIgCIiAIiIAiIgCIiAIiIAiIgCIiAIURAU10k03U4gJeDi13k9tj8WSKGV0e7I4d9x4HNW70s4L1lKJwLmLJ33XEWPk4W/rKqap7cTZOLOy/w4H981rkih1leJtf2YWPWdj1pscszHrAqZRN6ORSDAdoOq7D82H1aeY7u5Rdr1mbKsTCEpVyzEmuMbMQ1Y66NwZI4fxW2LX90jdHfnzuoHiWxJY8tkDWHg6Jwc13f1Zzb8PBdWkxR8QLmvLBxPA99jl5r5g+FVGIyFsN2RA/XVT72HMN4ud3a87BSU+GPFLkdTpI2NcUlj0IdNgFnlkbnSOGojjLiBpnYlbuH7C1UpAZTTuvxLDGzzc6wA81fezmA09DF1UDSL+3KbdZIebjy5AZBdN1UO8qDZuFUejRZKmTKy2Y6G90h9a4WGf0eImx/wASTL0b6qyOxEwRxta0MADWNADWgaAAaLzJUk9y1yVQ6zdXPlD5/RLq0+Op8cVje5enFa8r1RLmyakYJ3rl1UnDz9P97LbqJFzHm58fgFOph3PJMzYRTdZURt4F49Abu+AVmqG7F0V5HS8Ixut+87X4f6lMl1mgq4Kvcq75ZkERFPNAREQBERAEREAREQBERAEREAREQBERAEREBgrKRssboni7ZGlrh3EWKofGMGdSVEkL/ZvYngQfZd4EfmeSv9RfbjZf6VFvsF5YwbD7beLPHiO/xXjWSLqafEjldUUTUwFjrcOB5hfGvXXq6LItPDQ8RbKxXGkjLTYrUc/ZDDMvW2FytgvDG78mVtG/rzPwHxXKNUWyNPBvDxyPmrU2G2VhkijrZmiQkkwRnNgDXbu+4e864NgdLc9Epwph4ky02/Rxf83zfY42zGwUlZu1FXvRU2rIRlJMOBPFre/XlbVWdBCyNjYo2tYxgsxjRZrR3fqvb5CTcrwXLmNZuEr3jovI6WulR9z6XLwSvhcvBKqJ2ZJKR9JXglfSVie9aepsSPkj1pTyr1PNbMrnyyl2Q09Cf0Ck115PW8GKeS5sP+e5eBGSQxou5xAAHEnIBenEAKT7KYJb+0SDtH+G08AfePefy8Vd6TTOckiLbZwrJ2sIw8QwtjGozcebjmSt1EXSpJLCK1vIREXp4EREAREQBERAEREAREQBERAEREAREQBERAEREBDNsti+tvUQD6zV8Y9/vb/P+fiqtrcMuTlYjUEWz7+RX6FUe2i2PiqbvHYl+2Bk7744+Oq8aIWo0qs5ooWqoCW7hFiL9W7hnqwnkeB4HxKlnRttmIgKCoO6N49TI7INc513RPvoC65B4EkHUWzY1s1LTm0rMjo8Zsd4H5HNRvEsFEgy7LwMncCPsu/X9jTbVG2Drn0Zo0856aXoXWXLyXKs9k9vHwkUtbctbYMlOb2DQB/94zk4XI7xpZEbw5oe0hzXC7XNILSOYIyK4zWaK3Tyw1ldmdPTdC1Ziz0SvJchBWtUNNhyBzFzp5evkoca5SZI5HqWcDUgeK1ZKjx8xa/qsnVgaWHgPmsD3AfFSq9PkcRhey7gT4Z8DwI88vPuWCV9ltQ0skxtG0nmfdHidFJcM2bZG7rH9t97j7Lc+A4nvPwVxptHKaWPkjWXKJzMB2aLiJphkM2RnjyLhy7vVS1EV/VVGqOIlfKTk8sIiLaYhERAEREAREQBERAEREAREQBERAEREAREQBERAERVl0g7bVTq6PBsMs2plAM05seqaWl1hcECzO0XWJsRbMoCzV4EoJIBBI1AOY8VWtN0WVzXNkdjVWXhzS8Xf1bhcFzQOsyuLjTyXE2JxaGmx7Gpp5GRRtc673kNFzUZDvJ5aoC5ZIg4FrgCDqCLg+IOqjWJ9H9PJcsvET9nNv4T8rLbptuKKSnkqmVMboYbda9pJ3Lmw3223hfwWWl2vpJZYoI543SzxiWOMElzoyzfDrW7ILc87ZIYyipdUQTFei+YjdHVzN4Z7jh4X0PgVwqPZTE6F5NKJQ0m7oXt6yN3iG3F+8WPerLqOkjDmSmF9ZAHg2I37gHkXDsjzK6WKbSU9M2N80rWNncGRONyHucLtALQdQsXFSWGafASeYtoi2DVFbLYT0ZjOV3tf2fwyAEerl2X4PLyH4gssO3VC+p+iNqoTPfd6sPzLhq0HQu7gbpHt3QuqPojaqEzX3erDxm77IPsl3C17qFLbqJPKWPYmwusisN5MMezch9pzQO67j8lvU+zUTc3Xef5jl6Besc2mpqNofVTRwh2Td91i4jXdaMz5BZMFx+Crj62mlZKy9i5jr2PJw1ae4rbDSVQ5pfIldOXc3mRgCwAAGgGQXpRLpM22/6ZRGdoDpZHCOBp03yCS538rQCe/IcVEcP6PMVqoG1VRi1RDUStD2wxlwij3hvNa4Mc0ccwG2HepRqLbRUrhXStV09JiFNWAPrsNb9W+ws8GZkO88CwdumRjri28058ScmzGxtdiNJHX/8AWqhss4Lt2NzuqjN/Yc1r2i44gAWQFzIsVLEWsa0uLi1rQXHVxAAJPedVlQBERAEREAREQBERAEREAREQBERAEREAREQBERAFSrqttFthJJUkNZWRgRSuNmjfhja3M6DficzzV1KP7XbC0uJRiOpYSWX6uVh3ZGX13XZ5HkQR3IDv3VI7G7OU9XtHiv0mJsohfI5jJBvM3nTbu8WnJxte1+aklF0IxxuZevrnRxua5kPWgNBaQW8CNQOCkWz+wTKSvq69sr3OrSS5jg0Nbd+/2SMzyQFL7SYeykxHGqWAbkP0MO6seyC40kuQ4AOe63IGy7FLs9FTbMHEoWE1ksVnVJLi9kck4geGZ9loiJblzup7jfRNFU1dXVunka6uhETmhrLMAbCLtvmT9SNeZUhwTZWKnoGYe762Jkbo3dYB22uLiQ4DL3rICBbKbFYe/Z1sj4oiZKeSSWpLWmRsga4uIfq3cItYZdnvN6xrq6V+zVMHkkQ18jISTowUu/Ydwe5ytp3QXB2omVdYyle7edSNlHVnjbMaaagnLVdfaXorpqqigoGF1PDSv3mCMBxJ3XNO9vak7xJOpKAgPTbsZSUWH0slLC2J7Jmx9YwWe5vUyOu9wzc7ejad456r70x7G0lHhdLPTQtiljliZ1jBZ7g6GR5L3avdvMabnNWZt7sMzFKdlPJI+MRyCQOYASSGPZbPhZ59E232GZiVIykkkfG2N7HhzA0klkb2AG/Dtk+SAqd9bU1G0FQ4UcdfJBDGIoJpY42Rs3Ij1jRJk4kvJ/8AZdSfo72ar4MWqKqWibR01VF2oY5onxiVpYWlrWOuLnfOlhvlSLaPorp6p8c7ZJqephY1gqYHbj3Na3dG/lmbZXFjbLRb+yWxZonSPdV1VS6UNBNRJvNAaSRuNtkc+aAhP/6KonmkpZwCWQTkPA/nZ2SfNhH9Q5qz8KxWOogjqInB0crQ5rgcrEXseRGhHAgr3iWGx1ET4JmB8cg3XsdoR+878LKuXdA0A3mRVlZFA83dTtkG4b6jTPzBQHB2UijxDaXEagBr6URPikJzjk3hHCB3hxY8jnuptn0eOwaJ+J4ZVywCNzC+ne67XBzw0AH38yOy8HK+eSsJvRlRtw5+GxtfHDLumR7HfWvc1zXBznkG5u0ZWtbKwUei6CoHOb9Iq6yoijN2wSS9jwOV7eFkBNtksYdV0NPVObuuniY9zRoHFudr8L3t3WXXWOnp2xsbGwBrWANa0Cwa1osABwAAWRAEREAREQBERAEREAREQBERAEREAREQBERAEREAREQBERAEREAREQBERAEREAREQBERAEREAREQBERAEREAREQBERAf/9k="/>
          <p:cNvSpPr>
            <a:spLocks noChangeAspect="1" noChangeArrowheads="1"/>
          </p:cNvSpPr>
          <p:nvPr/>
        </p:nvSpPr>
        <p:spPr bwMode="auto">
          <a:xfrm>
            <a:off x="460375" y="120254"/>
            <a:ext cx="304800" cy="2286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 name="Group 17"/>
          <p:cNvGrpSpPr/>
          <p:nvPr/>
        </p:nvGrpSpPr>
        <p:grpSpPr>
          <a:xfrm>
            <a:off x="4096544" y="1377994"/>
            <a:ext cx="1694656" cy="3086102"/>
            <a:chOff x="685800" y="1303337"/>
            <a:chExt cx="1828800" cy="4495800"/>
          </a:xfrm>
        </p:grpSpPr>
        <p:sp>
          <p:nvSpPr>
            <p:cNvPr id="19" name="Oval 18"/>
            <p:cNvSpPr/>
            <p:nvPr/>
          </p:nvSpPr>
          <p:spPr bwMode="auto">
            <a:xfrm>
              <a:off x="1371600" y="1303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0" name="Oval 19"/>
            <p:cNvSpPr/>
            <p:nvPr/>
          </p:nvSpPr>
          <p:spPr bwMode="auto">
            <a:xfrm>
              <a:off x="10668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1" name="Oval 20"/>
            <p:cNvSpPr/>
            <p:nvPr/>
          </p:nvSpPr>
          <p:spPr bwMode="auto">
            <a:xfrm>
              <a:off x="16764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2" name="Oval 21"/>
            <p:cNvSpPr/>
            <p:nvPr/>
          </p:nvSpPr>
          <p:spPr bwMode="auto">
            <a:xfrm>
              <a:off x="1371600" y="2293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3" name="Oval 22"/>
            <p:cNvSpPr/>
            <p:nvPr/>
          </p:nvSpPr>
          <p:spPr bwMode="auto">
            <a:xfrm>
              <a:off x="9144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4" name="Oval 23"/>
            <p:cNvSpPr/>
            <p:nvPr/>
          </p:nvSpPr>
          <p:spPr bwMode="auto">
            <a:xfrm>
              <a:off x="9144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5" name="Oval 24"/>
            <p:cNvSpPr/>
            <p:nvPr/>
          </p:nvSpPr>
          <p:spPr bwMode="auto">
            <a:xfrm>
              <a:off x="14478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6" name="Oval 25"/>
            <p:cNvSpPr/>
            <p:nvPr/>
          </p:nvSpPr>
          <p:spPr bwMode="auto">
            <a:xfrm>
              <a:off x="9144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7" name="Oval 26"/>
            <p:cNvSpPr/>
            <p:nvPr/>
          </p:nvSpPr>
          <p:spPr bwMode="auto">
            <a:xfrm>
              <a:off x="14478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8" name="Oval 27"/>
            <p:cNvSpPr/>
            <p:nvPr/>
          </p:nvSpPr>
          <p:spPr bwMode="auto">
            <a:xfrm>
              <a:off x="19812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29" name="Oval 28"/>
            <p:cNvSpPr/>
            <p:nvPr/>
          </p:nvSpPr>
          <p:spPr bwMode="auto">
            <a:xfrm>
              <a:off x="1447800" y="45037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30" name="Oval 29"/>
            <p:cNvSpPr/>
            <p:nvPr/>
          </p:nvSpPr>
          <p:spPr bwMode="auto">
            <a:xfrm>
              <a:off x="914400" y="4960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31" name="Oval 30"/>
            <p:cNvSpPr/>
            <p:nvPr/>
          </p:nvSpPr>
          <p:spPr bwMode="auto">
            <a:xfrm>
              <a:off x="914400" y="5494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32" name="Curved Connector 181"/>
            <p:cNvCxnSpPr>
              <a:cxnSpLocks noChangeShapeType="1"/>
              <a:stCxn id="19" idx="3"/>
              <a:endCxn id="20" idx="7"/>
            </p:cNvCxnSpPr>
            <p:nvPr/>
          </p:nvCxnSpPr>
          <p:spPr bwMode="auto">
            <a:xfrm rot="5400000">
              <a:off x="1250950" y="1639887"/>
              <a:ext cx="241300" cy="88900"/>
            </a:xfrm>
            <a:prstGeom prst="curvedConnector3">
              <a:avLst>
                <a:gd name="adj1" fmla="val 30347"/>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Curved Connector 184"/>
            <p:cNvCxnSpPr>
              <a:cxnSpLocks noChangeShapeType="1"/>
              <a:stCxn id="19" idx="5"/>
              <a:endCxn id="21" idx="1"/>
            </p:cNvCxnSpPr>
            <p:nvPr/>
          </p:nvCxnSpPr>
          <p:spPr bwMode="auto">
            <a:xfrm rot="16200000" flipH="1">
              <a:off x="1555750" y="1639887"/>
              <a:ext cx="2413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 name="Curved Connector 190"/>
            <p:cNvCxnSpPr>
              <a:cxnSpLocks noChangeShapeType="1"/>
              <a:stCxn id="20" idx="5"/>
              <a:endCxn id="22" idx="1"/>
            </p:cNvCxnSpPr>
            <p:nvPr/>
          </p:nvCxnSpPr>
          <p:spPr bwMode="auto">
            <a:xfrm rot="16200000" flipH="1">
              <a:off x="12128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5" name="Curved Connector 194"/>
            <p:cNvCxnSpPr>
              <a:cxnSpLocks noChangeShapeType="1"/>
              <a:stCxn id="21" idx="3"/>
              <a:endCxn id="22" idx="7"/>
            </p:cNvCxnSpPr>
            <p:nvPr/>
          </p:nvCxnSpPr>
          <p:spPr bwMode="auto">
            <a:xfrm rot="5400000">
              <a:off x="15176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6" name="Curved Connector 201"/>
            <p:cNvCxnSpPr>
              <a:cxnSpLocks noChangeShapeType="1"/>
              <a:stCxn id="22" idx="2"/>
              <a:endCxn id="23" idx="0"/>
            </p:cNvCxnSpPr>
            <p:nvPr/>
          </p:nvCxnSpPr>
          <p:spPr bwMode="auto">
            <a:xfrm rot="10800000" flipV="1">
              <a:off x="1066800" y="2446337"/>
              <a:ext cx="3048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 name="Straight Arrow Connector 208"/>
            <p:cNvCxnSpPr>
              <a:cxnSpLocks noChangeShapeType="1"/>
              <a:stCxn id="23" idx="4"/>
              <a:endCxn id="24" idx="0"/>
            </p:cNvCxnSpPr>
            <p:nvPr/>
          </p:nvCxnSpPr>
          <p:spPr bwMode="auto">
            <a:xfrm rot="5400000">
              <a:off x="951707" y="31710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Straight Arrow Connector 209"/>
            <p:cNvCxnSpPr>
              <a:cxnSpLocks noChangeShapeType="1"/>
              <a:endCxn id="26" idx="0"/>
            </p:cNvCxnSpPr>
            <p:nvPr/>
          </p:nvCxnSpPr>
          <p:spPr bwMode="auto">
            <a:xfrm rot="5400000">
              <a:off x="915194" y="37409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9" name="Curved Connector 212"/>
            <p:cNvCxnSpPr>
              <a:cxnSpLocks noChangeShapeType="1"/>
              <a:stCxn id="29" idx="3"/>
              <a:endCxn id="30" idx="6"/>
            </p:cNvCxnSpPr>
            <p:nvPr/>
          </p:nvCxnSpPr>
          <p:spPr bwMode="auto">
            <a:xfrm rot="5400000">
              <a:off x="1181100" y="4802187"/>
              <a:ext cx="349250" cy="2730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0" name="Curved Connector 219"/>
            <p:cNvCxnSpPr>
              <a:cxnSpLocks noChangeShapeType="1"/>
              <a:stCxn id="23" idx="6"/>
              <a:endCxn id="25" idx="1"/>
            </p:cNvCxnSpPr>
            <p:nvPr/>
          </p:nvCxnSpPr>
          <p:spPr bwMode="auto">
            <a:xfrm>
              <a:off x="1219200" y="2903537"/>
              <a:ext cx="273050" cy="4254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1" name="Curved Connector 219"/>
            <p:cNvCxnSpPr>
              <a:cxnSpLocks noChangeShapeType="1"/>
              <a:stCxn id="28" idx="4"/>
              <a:endCxn id="29" idx="6"/>
            </p:cNvCxnSpPr>
            <p:nvPr/>
          </p:nvCxnSpPr>
          <p:spPr bwMode="auto">
            <a:xfrm rot="5400000">
              <a:off x="1714500" y="4237037"/>
              <a:ext cx="457200" cy="3810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2" name="Straight Arrow Connector 227"/>
            <p:cNvCxnSpPr>
              <a:cxnSpLocks noChangeShapeType="1"/>
              <a:endCxn id="27" idx="0"/>
            </p:cNvCxnSpPr>
            <p:nvPr/>
          </p:nvCxnSpPr>
          <p:spPr bwMode="auto">
            <a:xfrm rot="5400000">
              <a:off x="1447007" y="3742531"/>
              <a:ext cx="3048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3" name="Straight Arrow Connector 229"/>
            <p:cNvCxnSpPr>
              <a:cxnSpLocks noChangeShapeType="1"/>
            </p:cNvCxnSpPr>
            <p:nvPr/>
          </p:nvCxnSpPr>
          <p:spPr bwMode="auto">
            <a:xfrm rot="5400000">
              <a:off x="1448594" y="43505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4" name="Curved Connector 219"/>
            <p:cNvCxnSpPr>
              <a:cxnSpLocks noChangeShapeType="1"/>
              <a:stCxn id="25" idx="5"/>
              <a:endCxn id="28" idx="1"/>
            </p:cNvCxnSpPr>
            <p:nvPr/>
          </p:nvCxnSpPr>
          <p:spPr bwMode="auto">
            <a:xfrm rot="16200000" flipH="1">
              <a:off x="1670050" y="3582987"/>
              <a:ext cx="393700" cy="3175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5" name="Straight Arrow Connector 235"/>
            <p:cNvCxnSpPr>
              <a:cxnSpLocks noChangeShapeType="1"/>
              <a:stCxn id="26" idx="4"/>
              <a:endCxn id="30" idx="0"/>
            </p:cNvCxnSpPr>
            <p:nvPr/>
          </p:nvCxnSpPr>
          <p:spPr bwMode="auto">
            <a:xfrm rot="5400000">
              <a:off x="685007" y="4580731"/>
              <a:ext cx="7620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6" name="Straight Arrow Connector 238"/>
            <p:cNvCxnSpPr>
              <a:cxnSpLocks noChangeShapeType="1"/>
              <a:stCxn id="30" idx="4"/>
              <a:endCxn id="31" idx="0"/>
            </p:cNvCxnSpPr>
            <p:nvPr/>
          </p:nvCxnSpPr>
          <p:spPr bwMode="auto">
            <a:xfrm rot="5400000">
              <a:off x="951707" y="53808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47" name="Oval 46"/>
            <p:cNvSpPr/>
            <p:nvPr/>
          </p:nvSpPr>
          <p:spPr bwMode="auto">
            <a:xfrm>
              <a:off x="17526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48" name="Curved Connector 201"/>
            <p:cNvCxnSpPr>
              <a:cxnSpLocks noChangeShapeType="1"/>
              <a:stCxn id="22" idx="6"/>
              <a:endCxn id="47" idx="0"/>
            </p:cNvCxnSpPr>
            <p:nvPr/>
          </p:nvCxnSpPr>
          <p:spPr bwMode="auto">
            <a:xfrm>
              <a:off x="1676400" y="2446337"/>
              <a:ext cx="2286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49" name="Shape 252"/>
            <p:cNvCxnSpPr>
              <a:cxnSpLocks noChangeShapeType="1"/>
              <a:endCxn id="31" idx="6"/>
            </p:cNvCxnSpPr>
            <p:nvPr/>
          </p:nvCxnSpPr>
          <p:spPr bwMode="auto">
            <a:xfrm rot="5400000">
              <a:off x="1066800" y="4198937"/>
              <a:ext cx="1600200" cy="12954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0" name="Shape 256"/>
            <p:cNvCxnSpPr>
              <a:cxnSpLocks noChangeShapeType="1"/>
              <a:stCxn id="47" idx="5"/>
            </p:cNvCxnSpPr>
            <p:nvPr/>
          </p:nvCxnSpPr>
          <p:spPr bwMode="auto">
            <a:xfrm rot="16200000" flipH="1">
              <a:off x="1670050" y="3354387"/>
              <a:ext cx="1187450" cy="501650"/>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51" name="TextBox 283"/>
            <p:cNvSpPr txBox="1">
              <a:spLocks noChangeArrowheads="1"/>
            </p:cNvSpPr>
            <p:nvPr/>
          </p:nvSpPr>
          <p:spPr bwMode="auto">
            <a:xfrm>
              <a:off x="1600200" y="1484312"/>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52" name="TextBox 284"/>
            <p:cNvSpPr txBox="1">
              <a:spLocks noChangeArrowheads="1"/>
            </p:cNvSpPr>
            <p:nvPr/>
          </p:nvSpPr>
          <p:spPr bwMode="auto">
            <a:xfrm>
              <a:off x="1179513" y="1484312"/>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53" name="TextBox 285"/>
            <p:cNvSpPr txBox="1">
              <a:spLocks noChangeArrowheads="1"/>
            </p:cNvSpPr>
            <p:nvPr/>
          </p:nvSpPr>
          <p:spPr bwMode="auto">
            <a:xfrm>
              <a:off x="1701800" y="2322511"/>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54" name="TextBox 286"/>
            <p:cNvSpPr txBox="1">
              <a:spLocks noChangeArrowheads="1"/>
            </p:cNvSpPr>
            <p:nvPr/>
          </p:nvSpPr>
          <p:spPr bwMode="auto">
            <a:xfrm>
              <a:off x="1027113" y="2322511"/>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55" name="TextBox 287"/>
            <p:cNvSpPr txBox="1">
              <a:spLocks noChangeArrowheads="1"/>
            </p:cNvSpPr>
            <p:nvPr/>
          </p:nvSpPr>
          <p:spPr bwMode="auto">
            <a:xfrm>
              <a:off x="1397000" y="3008314"/>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sp>
          <p:nvSpPr>
            <p:cNvPr id="56" name="TextBox 288"/>
            <p:cNvSpPr txBox="1">
              <a:spLocks noChangeArrowheads="1"/>
            </p:cNvSpPr>
            <p:nvPr/>
          </p:nvSpPr>
          <p:spPr bwMode="auto">
            <a:xfrm>
              <a:off x="685800" y="3008314"/>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57" name="TextBox 289"/>
            <p:cNvSpPr txBox="1">
              <a:spLocks noChangeArrowheads="1"/>
            </p:cNvSpPr>
            <p:nvPr/>
          </p:nvSpPr>
          <p:spPr bwMode="auto">
            <a:xfrm>
              <a:off x="1408114" y="3541713"/>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58" name="TextBox 290"/>
            <p:cNvSpPr txBox="1">
              <a:spLocks noChangeArrowheads="1"/>
            </p:cNvSpPr>
            <p:nvPr/>
          </p:nvSpPr>
          <p:spPr bwMode="auto">
            <a:xfrm>
              <a:off x="1778000" y="3541713"/>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grpSp>
      <p:grpSp>
        <p:nvGrpSpPr>
          <p:cNvPr id="4" name="Group 374"/>
          <p:cNvGrpSpPr>
            <a:grpSpLocks/>
          </p:cNvGrpSpPr>
          <p:nvPr/>
        </p:nvGrpSpPr>
        <p:grpSpPr bwMode="auto">
          <a:xfrm>
            <a:off x="6538539" y="1377994"/>
            <a:ext cx="796999" cy="3086102"/>
            <a:chOff x="30099000" y="6172200"/>
            <a:chExt cx="860086" cy="4495800"/>
          </a:xfrm>
        </p:grpSpPr>
        <p:sp>
          <p:nvSpPr>
            <p:cNvPr id="60" name="Oval 59"/>
            <p:cNvSpPr/>
            <p:nvPr/>
          </p:nvSpPr>
          <p:spPr bwMode="auto">
            <a:xfrm>
              <a:off x="30556200" y="61722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1" name="Oval 60"/>
            <p:cNvSpPr/>
            <p:nvPr/>
          </p:nvSpPr>
          <p:spPr bwMode="auto">
            <a:xfrm>
              <a:off x="30251400" y="66294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2" name="Oval 61"/>
            <p:cNvSpPr/>
            <p:nvPr/>
          </p:nvSpPr>
          <p:spPr bwMode="auto">
            <a:xfrm>
              <a:off x="30556200" y="71628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3" name="Oval 62"/>
            <p:cNvSpPr/>
            <p:nvPr/>
          </p:nvSpPr>
          <p:spPr bwMode="auto">
            <a:xfrm>
              <a:off x="30099000" y="76200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4" name="Oval 63"/>
            <p:cNvSpPr/>
            <p:nvPr/>
          </p:nvSpPr>
          <p:spPr bwMode="auto">
            <a:xfrm>
              <a:off x="30632400" y="81534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5" name="Oval 64"/>
            <p:cNvSpPr/>
            <p:nvPr/>
          </p:nvSpPr>
          <p:spPr bwMode="auto">
            <a:xfrm>
              <a:off x="30632400" y="87630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6" name="Oval 65"/>
            <p:cNvSpPr/>
            <p:nvPr/>
          </p:nvSpPr>
          <p:spPr bwMode="auto">
            <a:xfrm>
              <a:off x="30632400" y="93726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7" name="Oval 66"/>
            <p:cNvSpPr/>
            <p:nvPr/>
          </p:nvSpPr>
          <p:spPr bwMode="auto">
            <a:xfrm>
              <a:off x="30099000" y="98298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68" name="Oval 67"/>
            <p:cNvSpPr/>
            <p:nvPr/>
          </p:nvSpPr>
          <p:spPr bwMode="auto">
            <a:xfrm>
              <a:off x="30099000" y="10363200"/>
              <a:ext cx="304800" cy="304800"/>
            </a:xfrm>
            <a:prstGeom prst="ellipse">
              <a:avLst/>
            </a:prstGeom>
            <a:solidFill>
              <a:schemeClr val="accent2">
                <a:lumMod val="75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69" name="Curved Connector 271"/>
            <p:cNvCxnSpPr>
              <a:cxnSpLocks noChangeShapeType="1"/>
              <a:stCxn id="60" idx="3"/>
              <a:endCxn id="61" idx="7"/>
            </p:cNvCxnSpPr>
            <p:nvPr/>
          </p:nvCxnSpPr>
          <p:spPr bwMode="auto">
            <a:xfrm rot="5400000">
              <a:off x="30435363" y="6508563"/>
              <a:ext cx="241674" cy="89274"/>
            </a:xfrm>
            <a:prstGeom prst="curvedConnector3">
              <a:avLst>
                <a:gd name="adj1" fmla="val 30347"/>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0" name="Curved Connector 272"/>
            <p:cNvCxnSpPr>
              <a:cxnSpLocks noChangeShapeType="1"/>
              <a:stCxn id="61" idx="5"/>
              <a:endCxn id="62" idx="1"/>
            </p:cNvCxnSpPr>
            <p:nvPr/>
          </p:nvCxnSpPr>
          <p:spPr bwMode="auto">
            <a:xfrm rot="16200000" flipH="1">
              <a:off x="30397263" y="7003863"/>
              <a:ext cx="317874" cy="89274"/>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1" name="Curved Connector 212"/>
            <p:cNvCxnSpPr>
              <a:cxnSpLocks noChangeShapeType="1"/>
              <a:stCxn id="66" idx="3"/>
              <a:endCxn id="67" idx="6"/>
            </p:cNvCxnSpPr>
            <p:nvPr/>
          </p:nvCxnSpPr>
          <p:spPr bwMode="auto">
            <a:xfrm rot="5400000">
              <a:off x="30365701" y="9670863"/>
              <a:ext cx="349437" cy="273237"/>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2" name="Curved Connector 219"/>
            <p:cNvCxnSpPr>
              <a:cxnSpLocks noChangeShapeType="1"/>
              <a:stCxn id="63" idx="6"/>
              <a:endCxn id="64" idx="1"/>
            </p:cNvCxnSpPr>
            <p:nvPr/>
          </p:nvCxnSpPr>
          <p:spPr bwMode="auto">
            <a:xfrm>
              <a:off x="30403800" y="7772400"/>
              <a:ext cx="273237" cy="425637"/>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3" name="Straight Arrow Connector 275"/>
            <p:cNvCxnSpPr>
              <a:cxnSpLocks noChangeShapeType="1"/>
              <a:endCxn id="65" idx="0"/>
            </p:cNvCxnSpPr>
            <p:nvPr/>
          </p:nvCxnSpPr>
          <p:spPr bwMode="auto">
            <a:xfrm rot="5400000">
              <a:off x="30632400" y="8610600"/>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4" name="Straight Arrow Connector 276"/>
            <p:cNvCxnSpPr>
              <a:cxnSpLocks noChangeShapeType="1"/>
            </p:cNvCxnSpPr>
            <p:nvPr/>
          </p:nvCxnSpPr>
          <p:spPr bwMode="auto">
            <a:xfrm rot="5400000">
              <a:off x="30633194" y="9219406"/>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5" name="Straight Arrow Connector 277"/>
            <p:cNvCxnSpPr>
              <a:cxnSpLocks noChangeShapeType="1"/>
              <a:stCxn id="67" idx="4"/>
              <a:endCxn id="68" idx="0"/>
            </p:cNvCxnSpPr>
            <p:nvPr/>
          </p:nvCxnSpPr>
          <p:spPr bwMode="auto">
            <a:xfrm rot="5400000">
              <a:off x="30137100" y="10248900"/>
              <a:ext cx="2286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76" name="Curved Connector 201"/>
            <p:cNvCxnSpPr>
              <a:cxnSpLocks noChangeShapeType="1"/>
            </p:cNvCxnSpPr>
            <p:nvPr/>
          </p:nvCxnSpPr>
          <p:spPr bwMode="auto">
            <a:xfrm rot="10800000" flipV="1">
              <a:off x="30251400" y="7315200"/>
              <a:ext cx="3048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77" name="TextBox 291"/>
            <p:cNvSpPr txBox="1">
              <a:spLocks noChangeArrowheads="1"/>
            </p:cNvSpPr>
            <p:nvPr/>
          </p:nvSpPr>
          <p:spPr bwMode="auto">
            <a:xfrm>
              <a:off x="30288178" y="6352400"/>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78" name="TextBox 292"/>
            <p:cNvSpPr txBox="1">
              <a:spLocks noChangeArrowheads="1"/>
            </p:cNvSpPr>
            <p:nvPr/>
          </p:nvSpPr>
          <p:spPr bwMode="auto">
            <a:xfrm>
              <a:off x="30657955" y="7924800"/>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79" name="TextBox 293"/>
            <p:cNvSpPr txBox="1">
              <a:spLocks noChangeArrowheads="1"/>
            </p:cNvSpPr>
            <p:nvPr/>
          </p:nvSpPr>
          <p:spPr bwMode="auto">
            <a:xfrm>
              <a:off x="30251401" y="7162799"/>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80" name="TextBox 294"/>
            <p:cNvSpPr txBox="1">
              <a:spLocks noChangeArrowheads="1"/>
            </p:cNvSpPr>
            <p:nvPr/>
          </p:nvSpPr>
          <p:spPr bwMode="auto">
            <a:xfrm>
              <a:off x="30556199" y="8409801"/>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grpSp>
      <p:sp>
        <p:nvSpPr>
          <p:cNvPr id="81" name="TextBox 299"/>
          <p:cNvSpPr txBox="1">
            <a:spLocks noChangeArrowheads="1"/>
          </p:cNvSpPr>
          <p:nvPr/>
        </p:nvSpPr>
        <p:spPr bwMode="auto">
          <a:xfrm>
            <a:off x="3659171" y="4463549"/>
            <a:ext cx="162090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dirty="0">
                <a:latin typeface="+mj-lt"/>
              </a:rPr>
              <a:t>Control</a:t>
            </a:r>
          </a:p>
          <a:p>
            <a:pPr algn="ctr" eaLnBrk="1" hangingPunct="1"/>
            <a:r>
              <a:rPr lang="en-US" sz="2400" dirty="0">
                <a:latin typeface="+mj-lt"/>
              </a:rPr>
              <a:t>Flow Graph</a:t>
            </a:r>
          </a:p>
        </p:txBody>
      </p:sp>
      <p:sp>
        <p:nvSpPr>
          <p:cNvPr id="82" name="TextBox 300"/>
          <p:cNvSpPr txBox="1">
            <a:spLocks noChangeArrowheads="1"/>
          </p:cNvSpPr>
          <p:nvPr/>
        </p:nvSpPr>
        <p:spPr bwMode="auto">
          <a:xfrm>
            <a:off x="5675786" y="4463549"/>
            <a:ext cx="21662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2400" dirty="0" smtClean="0">
                <a:latin typeface="+mj-lt"/>
              </a:rPr>
              <a:t>Execution </a:t>
            </a:r>
            <a:r>
              <a:rPr lang="en-US" sz="2400" dirty="0">
                <a:latin typeface="+mj-lt"/>
              </a:rPr>
              <a:t>Trace</a:t>
            </a:r>
          </a:p>
        </p:txBody>
      </p:sp>
      <p:cxnSp>
        <p:nvCxnSpPr>
          <p:cNvPr id="83" name="Straight Connector 82"/>
          <p:cNvCxnSpPr/>
          <p:nvPr/>
        </p:nvCxnSpPr>
        <p:spPr bwMode="auto">
          <a:xfrm>
            <a:off x="5098327" y="1486342"/>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4" name="Straight Connector 83"/>
          <p:cNvCxnSpPr/>
          <p:nvPr/>
        </p:nvCxnSpPr>
        <p:spPr bwMode="auto">
          <a:xfrm>
            <a:off x="4793525" y="182924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5" name="Straight Connector 84"/>
          <p:cNvCxnSpPr/>
          <p:nvPr/>
        </p:nvCxnSpPr>
        <p:spPr bwMode="auto">
          <a:xfrm>
            <a:off x="5098327" y="217214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6" name="Straight Connector 85"/>
          <p:cNvCxnSpPr/>
          <p:nvPr/>
        </p:nvCxnSpPr>
        <p:spPr bwMode="auto">
          <a:xfrm>
            <a:off x="4641127" y="245789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7" name="Straight Connector 86"/>
          <p:cNvCxnSpPr/>
          <p:nvPr/>
        </p:nvCxnSpPr>
        <p:spPr bwMode="auto">
          <a:xfrm>
            <a:off x="5105404" y="285794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8" name="Straight Connector 87"/>
          <p:cNvCxnSpPr>
            <a:endCxn id="65" idx="3"/>
          </p:cNvCxnSpPr>
          <p:nvPr/>
        </p:nvCxnSpPr>
        <p:spPr bwMode="auto">
          <a:xfrm>
            <a:off x="5555526" y="3315146"/>
            <a:ext cx="1518596" cy="19868"/>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89" name="Straight Connector 88"/>
          <p:cNvCxnSpPr/>
          <p:nvPr/>
        </p:nvCxnSpPr>
        <p:spPr bwMode="auto">
          <a:xfrm>
            <a:off x="5105404" y="371519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90" name="Straight Connector 89"/>
          <p:cNvCxnSpPr/>
          <p:nvPr/>
        </p:nvCxnSpPr>
        <p:spPr bwMode="auto">
          <a:xfrm>
            <a:off x="4648204" y="4006895"/>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cxnSp>
        <p:nvCxnSpPr>
          <p:cNvPr id="91" name="Straight Connector 90"/>
          <p:cNvCxnSpPr/>
          <p:nvPr/>
        </p:nvCxnSpPr>
        <p:spPr bwMode="auto">
          <a:xfrm>
            <a:off x="4648204" y="4400993"/>
            <a:ext cx="1835877" cy="0"/>
          </a:xfrm>
          <a:prstGeom prst="line">
            <a:avLst/>
          </a:prstGeom>
          <a:solidFill>
            <a:schemeClr val="accent1"/>
          </a:solidFill>
          <a:ln w="31750" cap="flat" cmpd="sng" algn="ctr">
            <a:solidFill>
              <a:schemeClr val="bg1">
                <a:lumMod val="75000"/>
              </a:schemeClr>
            </a:solidFill>
            <a:prstDash val="dash"/>
            <a:round/>
            <a:headEnd type="none" w="med" len="med"/>
            <a:tailEnd type="triangle" w="med" len="med"/>
          </a:ln>
          <a:effectLst/>
        </p:spPr>
      </p:cxnSp>
      <p:grpSp>
        <p:nvGrpSpPr>
          <p:cNvPr id="5" name="Group 331"/>
          <p:cNvGrpSpPr>
            <a:grpSpLocks/>
          </p:cNvGrpSpPr>
          <p:nvPr/>
        </p:nvGrpSpPr>
        <p:grpSpPr bwMode="auto">
          <a:xfrm>
            <a:off x="155576" y="2233033"/>
            <a:ext cx="3591543" cy="397434"/>
            <a:chOff x="30452366" y="8432800"/>
            <a:chExt cx="4758267" cy="609600"/>
          </a:xfrm>
          <a:solidFill>
            <a:schemeClr val="bg1"/>
          </a:solidFill>
        </p:grpSpPr>
        <p:sp>
          <p:nvSpPr>
            <p:cNvPr id="93" name="Rounded Rectangle 92"/>
            <p:cNvSpPr/>
            <p:nvPr/>
          </p:nvSpPr>
          <p:spPr bwMode="auto">
            <a:xfrm>
              <a:off x="30504704" y="8432800"/>
              <a:ext cx="4655127" cy="609600"/>
            </a:xfrm>
            <a:prstGeom prst="roundRect">
              <a:avLst/>
            </a:prstGeom>
            <a:grpFill/>
            <a:ln w="9525" cap="flat" cmpd="sng" algn="ctr">
              <a:solidFill>
                <a:schemeClr val="tx1"/>
              </a:solidFill>
              <a:prstDash val="solid"/>
              <a:round/>
              <a:headEnd type="none" w="med" len="med"/>
              <a:tailEnd type="none" w="med" len="med"/>
            </a:ln>
            <a:effectLst>
              <a:outerShdw blurRad="317500" dist="139700" dir="20340000" algn="ctr" rotWithShape="0">
                <a:srgbClr val="000000">
                  <a:alpha val="70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graphicFrame>
          <p:nvGraphicFramePr>
            <p:cNvPr id="94" name="Object 236"/>
            <p:cNvGraphicFramePr>
              <a:graphicFrameLocks noChangeAspect="1"/>
            </p:cNvGraphicFramePr>
            <p:nvPr>
              <p:extLst>
                <p:ext uri="{D42A27DB-BD31-4B8C-83A1-F6EECF244321}">
                  <p14:modId xmlns:p14="http://schemas.microsoft.com/office/powerpoint/2010/main" val="3701901730"/>
                </p:ext>
              </p:extLst>
            </p:nvPr>
          </p:nvGraphicFramePr>
          <p:xfrm>
            <a:off x="30452366" y="8478153"/>
            <a:ext cx="4758267" cy="546906"/>
          </p:xfrm>
          <a:graphic>
            <a:graphicData uri="http://schemas.openxmlformats.org/presentationml/2006/ole">
              <mc:AlternateContent xmlns:mc="http://schemas.openxmlformats.org/markup-compatibility/2006">
                <mc:Choice xmlns:v="urn:schemas-microsoft-com:vml" Requires="v">
                  <p:oleObj spid="_x0000_s7933" name="Equation" r:id="rId4" imgW="1536033" imgH="203112" progId="Equation.3">
                    <p:embed/>
                  </p:oleObj>
                </mc:Choice>
                <mc:Fallback>
                  <p:oleObj name="Equation" r:id="rId4" imgW="1536033" imgH="203112"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52366" y="8478153"/>
                          <a:ext cx="4758267" cy="54690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95" name="Right Arrow 94"/>
          <p:cNvSpPr/>
          <p:nvPr/>
        </p:nvSpPr>
        <p:spPr>
          <a:xfrm rot="5400000">
            <a:off x="6974548" y="1183455"/>
            <a:ext cx="234551" cy="162843"/>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5"/>
          <p:cNvGrpSpPr/>
          <p:nvPr/>
        </p:nvGrpSpPr>
        <p:grpSpPr>
          <a:xfrm>
            <a:off x="6826644" y="787134"/>
            <a:ext cx="641840" cy="378619"/>
            <a:chOff x="3544324" y="1020668"/>
            <a:chExt cx="641840" cy="504825"/>
          </a:xfrm>
        </p:grpSpPr>
        <p:sp>
          <p:nvSpPr>
            <p:cNvPr id="97" name="Rectangle 96"/>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98" name="Object 97"/>
            <p:cNvGraphicFramePr>
              <a:graphicFrameLocks noChangeAspect="1"/>
            </p:cNvGraphicFramePr>
            <p:nvPr>
              <p:extLst>
                <p:ext uri="{D42A27DB-BD31-4B8C-83A1-F6EECF244321}">
                  <p14:modId xmlns:p14="http://schemas.microsoft.com/office/powerpoint/2010/main" val="2426739855"/>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7934" name="Equation" r:id="rId6" imgW="126835" imgH="139518" progId="Equation.3">
                    <p:embed/>
                  </p:oleObj>
                </mc:Choice>
                <mc:Fallback>
                  <p:oleObj name="Equation" r:id="rId6"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 name="Group 98"/>
          <p:cNvGrpSpPr/>
          <p:nvPr/>
        </p:nvGrpSpPr>
        <p:grpSpPr>
          <a:xfrm>
            <a:off x="7239003" y="1302987"/>
            <a:ext cx="1708149" cy="411956"/>
            <a:chOff x="3962400" y="1584325"/>
            <a:chExt cx="1708150" cy="549275"/>
          </a:xfrm>
        </p:grpSpPr>
        <p:graphicFrame>
          <p:nvGraphicFramePr>
            <p:cNvPr id="100" name="Object 233"/>
            <p:cNvGraphicFramePr>
              <a:graphicFrameLocks noChangeAspect="1"/>
            </p:cNvGraphicFramePr>
            <p:nvPr>
              <p:extLst>
                <p:ext uri="{D42A27DB-BD31-4B8C-83A1-F6EECF244321}">
                  <p14:modId xmlns:p14="http://schemas.microsoft.com/office/powerpoint/2010/main" val="1769378358"/>
                </p:ext>
              </p:extLst>
            </p:nvPr>
          </p:nvGraphicFramePr>
          <p:xfrm>
            <a:off x="3962400" y="1584325"/>
            <a:ext cx="1708150" cy="549275"/>
          </p:xfrm>
          <a:graphic>
            <a:graphicData uri="http://schemas.openxmlformats.org/presentationml/2006/ole">
              <mc:AlternateContent xmlns:mc="http://schemas.openxmlformats.org/markup-compatibility/2006">
                <mc:Choice xmlns:v="urn:schemas-microsoft-com:vml" Requires="v">
                  <p:oleObj spid="_x0000_s7935" name="Equation" r:id="rId8" imgW="723586" imgH="203112" progId="Equation.3">
                    <p:embed/>
                  </p:oleObj>
                </mc:Choice>
                <mc:Fallback>
                  <p:oleObj name="Equation" r:id="rId8" imgW="723586"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62400" y="1584325"/>
                          <a:ext cx="1708150"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100"/>
            <p:cNvGrpSpPr/>
            <p:nvPr/>
          </p:nvGrpSpPr>
          <p:grpSpPr>
            <a:xfrm>
              <a:off x="4539760" y="1600200"/>
              <a:ext cx="641840" cy="504825"/>
              <a:chOff x="3544324" y="1020668"/>
              <a:chExt cx="641840" cy="504825"/>
            </a:xfrm>
          </p:grpSpPr>
          <p:sp>
            <p:nvSpPr>
              <p:cNvPr id="102" name="Rectangle 101"/>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103" name="Object 102"/>
              <p:cNvGraphicFramePr>
                <a:graphicFrameLocks noChangeAspect="1"/>
              </p:cNvGraphicFramePr>
              <p:nvPr>
                <p:extLst>
                  <p:ext uri="{D42A27DB-BD31-4B8C-83A1-F6EECF244321}">
                    <p14:modId xmlns:p14="http://schemas.microsoft.com/office/powerpoint/2010/main" val="484278664"/>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7936" name="Equation" r:id="rId10" imgW="126835" imgH="139518" progId="Equation.3">
                      <p:embed/>
                    </p:oleObj>
                  </mc:Choice>
                  <mc:Fallback>
                    <p:oleObj name="Equation" r:id="rId10"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2" name="Group 103"/>
          <p:cNvGrpSpPr/>
          <p:nvPr/>
        </p:nvGrpSpPr>
        <p:grpSpPr>
          <a:xfrm>
            <a:off x="7210431" y="1625418"/>
            <a:ext cx="1857375" cy="410766"/>
            <a:chOff x="3933825" y="2500312"/>
            <a:chExt cx="1857375" cy="547688"/>
          </a:xfrm>
        </p:grpSpPr>
        <p:graphicFrame>
          <p:nvGraphicFramePr>
            <p:cNvPr id="105" name="Object 234"/>
            <p:cNvGraphicFramePr>
              <a:graphicFrameLocks noChangeAspect="1"/>
            </p:cNvGraphicFramePr>
            <p:nvPr>
              <p:extLst>
                <p:ext uri="{D42A27DB-BD31-4B8C-83A1-F6EECF244321}">
                  <p14:modId xmlns:p14="http://schemas.microsoft.com/office/powerpoint/2010/main" val="2031082881"/>
                </p:ext>
              </p:extLst>
            </p:nvPr>
          </p:nvGraphicFramePr>
          <p:xfrm>
            <a:off x="3933825" y="2500312"/>
            <a:ext cx="1857375" cy="547688"/>
          </p:xfrm>
          <a:graphic>
            <a:graphicData uri="http://schemas.openxmlformats.org/presentationml/2006/ole">
              <mc:AlternateContent xmlns:mc="http://schemas.openxmlformats.org/markup-compatibility/2006">
                <mc:Choice xmlns:v="urn:schemas-microsoft-com:vml" Requires="v">
                  <p:oleObj spid="_x0000_s7937" name="Equation" r:id="rId11" imgW="787058" imgH="203112" progId="Equation.3">
                    <p:embed/>
                  </p:oleObj>
                </mc:Choice>
                <mc:Fallback>
                  <p:oleObj name="Equation" r:id="rId11" imgW="787058" imgH="203112"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33825" y="2500312"/>
                          <a:ext cx="1857375"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3" name="Group 105"/>
            <p:cNvGrpSpPr/>
            <p:nvPr/>
          </p:nvGrpSpPr>
          <p:grpSpPr>
            <a:xfrm>
              <a:off x="4572000" y="2536825"/>
              <a:ext cx="641350" cy="458788"/>
              <a:chOff x="3544324" y="1042893"/>
              <a:chExt cx="641350" cy="458788"/>
            </a:xfrm>
          </p:grpSpPr>
          <p:sp>
            <p:nvSpPr>
              <p:cNvPr id="107" name="Rectangle 106"/>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108" name="Object 107"/>
              <p:cNvGraphicFramePr>
                <a:graphicFrameLocks noChangeAspect="1"/>
              </p:cNvGraphicFramePr>
              <p:nvPr>
                <p:extLst>
                  <p:ext uri="{D42A27DB-BD31-4B8C-83A1-F6EECF244321}">
                    <p14:modId xmlns:p14="http://schemas.microsoft.com/office/powerpoint/2010/main" val="554461020"/>
                  </p:ext>
                </p:extLst>
              </p:nvPr>
            </p:nvGraphicFramePr>
            <p:xfrm>
              <a:off x="3544324" y="1042893"/>
              <a:ext cx="641350" cy="458788"/>
            </p:xfrm>
            <a:graphic>
              <a:graphicData uri="http://schemas.openxmlformats.org/presentationml/2006/ole">
                <mc:AlternateContent xmlns:mc="http://schemas.openxmlformats.org/markup-compatibility/2006">
                  <mc:Choice xmlns:v="urn:schemas-microsoft-com:vml" Requires="v">
                    <p:oleObj spid="_x0000_s7938" name="Equation" r:id="rId13" imgW="126725" imgH="126725" progId="Equation.3">
                      <p:embed/>
                    </p:oleObj>
                  </mc:Choice>
                  <mc:Fallback>
                    <p:oleObj name="Equation" r:id="rId13" imgW="126725" imgH="126725"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44324" y="1042893"/>
                            <a:ext cx="64135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4" name="Group 108"/>
          <p:cNvGrpSpPr/>
          <p:nvPr/>
        </p:nvGrpSpPr>
        <p:grpSpPr>
          <a:xfrm>
            <a:off x="7237415" y="1968321"/>
            <a:ext cx="1677988" cy="410765"/>
            <a:chOff x="3960813" y="2957513"/>
            <a:chExt cx="1677987" cy="547687"/>
          </a:xfrm>
        </p:grpSpPr>
        <p:graphicFrame>
          <p:nvGraphicFramePr>
            <p:cNvPr id="110" name="Object 235"/>
            <p:cNvGraphicFramePr>
              <a:graphicFrameLocks noChangeAspect="1"/>
            </p:cNvGraphicFramePr>
            <p:nvPr>
              <p:extLst>
                <p:ext uri="{D42A27DB-BD31-4B8C-83A1-F6EECF244321}">
                  <p14:modId xmlns:p14="http://schemas.microsoft.com/office/powerpoint/2010/main" val="3393708223"/>
                </p:ext>
              </p:extLst>
            </p:nvPr>
          </p:nvGraphicFramePr>
          <p:xfrm>
            <a:off x="3960813" y="2957513"/>
            <a:ext cx="1677987" cy="547687"/>
          </p:xfrm>
          <a:graphic>
            <a:graphicData uri="http://schemas.openxmlformats.org/presentationml/2006/ole">
              <mc:AlternateContent xmlns:mc="http://schemas.openxmlformats.org/markup-compatibility/2006">
                <mc:Choice xmlns:v="urn:schemas-microsoft-com:vml" Requires="v">
                  <p:oleObj spid="_x0000_s7939" name="Equation" r:id="rId15" imgW="710891" imgH="203112" progId="Equation.3">
                    <p:embed/>
                  </p:oleObj>
                </mc:Choice>
                <mc:Fallback>
                  <p:oleObj name="Equation" r:id="rId15" imgW="710891" imgH="203112"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0813" y="2957513"/>
                          <a:ext cx="1677987" cy="547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5" name="Group 110"/>
            <p:cNvGrpSpPr/>
            <p:nvPr/>
          </p:nvGrpSpPr>
          <p:grpSpPr>
            <a:xfrm>
              <a:off x="4572000" y="2994025"/>
              <a:ext cx="641350" cy="458788"/>
              <a:chOff x="3544324" y="1042893"/>
              <a:chExt cx="641350" cy="458788"/>
            </a:xfrm>
          </p:grpSpPr>
          <p:sp>
            <p:nvSpPr>
              <p:cNvPr id="112" name="Rectangle 111"/>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113" name="Object 112"/>
              <p:cNvGraphicFramePr>
                <a:graphicFrameLocks noChangeAspect="1"/>
              </p:cNvGraphicFramePr>
              <p:nvPr>
                <p:extLst>
                  <p:ext uri="{D42A27DB-BD31-4B8C-83A1-F6EECF244321}">
                    <p14:modId xmlns:p14="http://schemas.microsoft.com/office/powerpoint/2010/main" val="3743580024"/>
                  </p:ext>
                </p:extLst>
              </p:nvPr>
            </p:nvGraphicFramePr>
            <p:xfrm>
              <a:off x="3544324" y="1042893"/>
              <a:ext cx="641350" cy="458788"/>
            </p:xfrm>
            <a:graphic>
              <a:graphicData uri="http://schemas.openxmlformats.org/presentationml/2006/ole">
                <mc:AlternateContent xmlns:mc="http://schemas.openxmlformats.org/markup-compatibility/2006">
                  <mc:Choice xmlns:v="urn:schemas-microsoft-com:vml" Requires="v">
                    <p:oleObj spid="_x0000_s7940" name="Equation" r:id="rId17" imgW="126725" imgH="126725" progId="Equation.3">
                      <p:embed/>
                    </p:oleObj>
                  </mc:Choice>
                  <mc:Fallback>
                    <p:oleObj name="Equation" r:id="rId17" imgW="126725" imgH="126725"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44324" y="1042893"/>
                            <a:ext cx="641350" cy="458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grpSp>
        <p:nvGrpSpPr>
          <p:cNvPr id="16" name="Group 2"/>
          <p:cNvGrpSpPr/>
          <p:nvPr/>
        </p:nvGrpSpPr>
        <p:grpSpPr>
          <a:xfrm>
            <a:off x="7237415" y="2519175"/>
            <a:ext cx="1708150" cy="473869"/>
            <a:chOff x="4007232" y="2009025"/>
            <a:chExt cx="3155558" cy="733269"/>
          </a:xfrm>
        </p:grpSpPr>
        <p:sp>
          <p:nvSpPr>
            <p:cNvPr id="119" name="Rectangle 118"/>
            <p:cNvSpPr/>
            <p:nvPr/>
          </p:nvSpPr>
          <p:spPr>
            <a:xfrm>
              <a:off x="5257800" y="2209800"/>
              <a:ext cx="454575" cy="3445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pSp>
          <p:nvGrpSpPr>
            <p:cNvPr id="17" name="Group 115"/>
            <p:cNvGrpSpPr/>
            <p:nvPr/>
          </p:nvGrpSpPr>
          <p:grpSpPr>
            <a:xfrm>
              <a:off x="4007232" y="2009025"/>
              <a:ext cx="3155558" cy="733269"/>
              <a:chOff x="3716031" y="905618"/>
              <a:chExt cx="4368530" cy="733269"/>
            </a:xfrm>
          </p:grpSpPr>
          <p:sp>
            <p:nvSpPr>
              <p:cNvPr id="117" name="Rectangle 116"/>
              <p:cNvSpPr/>
              <p:nvPr/>
            </p:nvSpPr>
            <p:spPr>
              <a:xfrm>
                <a:off x="3763091" y="1106393"/>
                <a:ext cx="629310" cy="344579"/>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118" name="Object 117"/>
              <p:cNvGraphicFramePr>
                <a:graphicFrameLocks noChangeAspect="1"/>
              </p:cNvGraphicFramePr>
              <p:nvPr>
                <p:extLst>
                  <p:ext uri="{D42A27DB-BD31-4B8C-83A1-F6EECF244321}">
                    <p14:modId xmlns:p14="http://schemas.microsoft.com/office/powerpoint/2010/main" val="1912098931"/>
                  </p:ext>
                </p:extLst>
              </p:nvPr>
            </p:nvGraphicFramePr>
            <p:xfrm>
              <a:off x="3716031" y="905618"/>
              <a:ext cx="4368530" cy="733269"/>
            </p:xfrm>
            <a:graphic>
              <a:graphicData uri="http://schemas.openxmlformats.org/presentationml/2006/ole">
                <mc:AlternateContent xmlns:mc="http://schemas.openxmlformats.org/markup-compatibility/2006">
                  <mc:Choice xmlns:v="urn:schemas-microsoft-com:vml" Requires="v">
                    <p:oleObj spid="_x0000_s7941" name="Equation" r:id="rId19" imgW="596641" imgH="203112" progId="Equation.3">
                      <p:embed/>
                    </p:oleObj>
                  </mc:Choice>
                  <mc:Fallback>
                    <p:oleObj name="Equation" r:id="rId19" imgW="596641" imgH="203112"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716031" y="905618"/>
                            <a:ext cx="4368530" cy="733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20" name="Rounded Rectangle 119"/>
          <p:cNvSpPr/>
          <p:nvPr/>
        </p:nvSpPr>
        <p:spPr>
          <a:xfrm>
            <a:off x="3882661" y="857694"/>
            <a:ext cx="2137139" cy="362475"/>
          </a:xfrm>
          <a:prstGeom prst="roundRect">
            <a:avLst/>
          </a:prstGeom>
          <a:solidFill>
            <a:schemeClr val="bg1">
              <a:lumMod val="85000"/>
            </a:schemeClr>
          </a:solidFill>
          <a:ln>
            <a:solidFill>
              <a:schemeClr val="bg2"/>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rPr>
              <a:t>Inputs</a:t>
            </a:r>
          </a:p>
        </p:txBody>
      </p:sp>
      <p:sp>
        <p:nvSpPr>
          <p:cNvPr id="121" name="Rounded Rectangle 120"/>
          <p:cNvSpPr/>
          <p:nvPr/>
        </p:nvSpPr>
        <p:spPr>
          <a:xfrm>
            <a:off x="3882663" y="857694"/>
            <a:ext cx="562404" cy="362475"/>
          </a:xfrm>
          <a:prstGeom prst="roundRect">
            <a:avLst/>
          </a:prstGeom>
          <a:solidFill>
            <a:srgbClr val="C00000">
              <a:alpha val="36000"/>
            </a:srgbClr>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p:cNvCxnSpPr/>
          <p:nvPr/>
        </p:nvCxnSpPr>
        <p:spPr>
          <a:xfrm flipH="1">
            <a:off x="195081" y="860252"/>
            <a:ext cx="3701379" cy="1372781"/>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3659172" y="1194643"/>
            <a:ext cx="753651" cy="1038390"/>
          </a:xfrm>
          <a:prstGeom prst="line">
            <a:avLst/>
          </a:prstGeom>
          <a:ln w="2222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30" name="TextBox 299"/>
          <p:cNvSpPr txBox="1">
            <a:spLocks noChangeArrowheads="1"/>
          </p:cNvSpPr>
          <p:nvPr/>
        </p:nvSpPr>
        <p:spPr bwMode="auto">
          <a:xfrm>
            <a:off x="1114697" y="2897853"/>
            <a:ext cx="168066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3200" dirty="0" smtClean="0">
                <a:latin typeface="+mj-lt"/>
              </a:rPr>
              <a:t>Symbolic</a:t>
            </a:r>
          </a:p>
          <a:p>
            <a:pPr algn="ctr" eaLnBrk="1" hangingPunct="1"/>
            <a:r>
              <a:rPr lang="en-US" sz="3200" dirty="0" smtClean="0">
                <a:latin typeface="+mj-lt"/>
              </a:rPr>
              <a:t>Formula</a:t>
            </a:r>
            <a:endParaRPr lang="en-US" sz="3200" dirty="0">
              <a:latin typeface="+mj-lt"/>
            </a:endParaRPr>
          </a:p>
        </p:txBody>
      </p:sp>
      <p:sp>
        <p:nvSpPr>
          <p:cNvPr id="114" name="Rounded Rectangular Callout 113"/>
          <p:cNvSpPr/>
          <p:nvPr/>
        </p:nvSpPr>
        <p:spPr>
          <a:xfrm>
            <a:off x="609600" y="1029143"/>
            <a:ext cx="2057400" cy="857250"/>
          </a:xfrm>
          <a:prstGeom prst="wedgeRoundRectCallout">
            <a:avLst>
              <a:gd name="adj1" fmla="val 119820"/>
              <a:gd name="adj2" fmla="val -43271"/>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Is there any value of x?</a:t>
            </a:r>
          </a:p>
        </p:txBody>
      </p:sp>
      <p:sp>
        <p:nvSpPr>
          <p:cNvPr id="116" name="Right Arrow 115"/>
          <p:cNvSpPr/>
          <p:nvPr/>
        </p:nvSpPr>
        <p:spPr>
          <a:xfrm rot="7829606">
            <a:off x="1373019" y="3986964"/>
            <a:ext cx="342900" cy="228601"/>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ight Arrow 123"/>
          <p:cNvSpPr/>
          <p:nvPr/>
        </p:nvSpPr>
        <p:spPr>
          <a:xfrm rot="2734082">
            <a:off x="2218122" y="3915116"/>
            <a:ext cx="342900" cy="228601"/>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5" name="Group 112"/>
          <p:cNvGrpSpPr/>
          <p:nvPr/>
        </p:nvGrpSpPr>
        <p:grpSpPr>
          <a:xfrm>
            <a:off x="1910257" y="4708195"/>
            <a:ext cx="1327641" cy="406353"/>
            <a:chOff x="7740160" y="5220821"/>
            <a:chExt cx="1327640" cy="541804"/>
          </a:xfrm>
        </p:grpSpPr>
        <p:sp>
          <p:nvSpPr>
            <p:cNvPr id="126" name="Rectangle 125"/>
            <p:cNvSpPr/>
            <p:nvPr/>
          </p:nvSpPr>
          <p:spPr bwMode="auto">
            <a:xfrm>
              <a:off x="7759482" y="5220821"/>
              <a:ext cx="1308318" cy="464016"/>
            </a:xfrm>
            <a:prstGeom prst="rect">
              <a:avLst/>
            </a:prstGeom>
            <a:solidFill>
              <a:schemeClr val="bg1"/>
            </a:solidFill>
            <a:ln w="9525" cap="flat" cmpd="sng" algn="ctr">
              <a:solidFill>
                <a:schemeClr val="tx1"/>
              </a:solidFill>
              <a:prstDash val="solid"/>
              <a:round/>
              <a:headEnd type="none" w="med" len="med"/>
              <a:tailEnd type="none" w="med" len="med"/>
            </a:ln>
            <a:effectLst>
              <a:outerShdw blurRad="317500" dist="139700" dir="20340000" algn="ctr" rotWithShape="0">
                <a:srgbClr val="000000">
                  <a:alpha val="70000"/>
                </a:srgbClr>
              </a:outerShdw>
            </a:effectLst>
          </p:spPr>
          <p:txBody>
            <a:bodyPr lIns="114300" tIns="57150" rIns="114300" bIns="57150"/>
            <a:lstStyle/>
            <a:p>
              <a:pPr algn="ctr" defTabSz="762000">
                <a:defRPr/>
              </a:pPr>
              <a:endParaRPr lang="en-US" sz="2400" dirty="0">
                <a:latin typeface="+mj-lt"/>
              </a:endParaRPr>
            </a:p>
          </p:txBody>
        </p:sp>
        <p:graphicFrame>
          <p:nvGraphicFramePr>
            <p:cNvPr id="127" name="Object 126"/>
            <p:cNvGraphicFramePr>
              <a:graphicFrameLocks noChangeAspect="1"/>
            </p:cNvGraphicFramePr>
            <p:nvPr>
              <p:extLst>
                <p:ext uri="{D42A27DB-BD31-4B8C-83A1-F6EECF244321}">
                  <p14:modId xmlns:p14="http://schemas.microsoft.com/office/powerpoint/2010/main" val="2403846348"/>
                </p:ext>
              </p:extLst>
            </p:nvPr>
          </p:nvGraphicFramePr>
          <p:xfrm>
            <a:off x="8229600" y="5235575"/>
            <a:ext cx="719138" cy="479425"/>
          </p:xfrm>
          <a:graphic>
            <a:graphicData uri="http://schemas.openxmlformats.org/presentationml/2006/ole">
              <mc:AlternateContent xmlns:mc="http://schemas.openxmlformats.org/markup-compatibility/2006">
                <mc:Choice xmlns:v="urn:schemas-microsoft-com:vml" Requires="v">
                  <p:oleObj spid="_x0000_s7942" name="Equation" r:id="rId21" imgW="304404" imgH="177569" progId="Equation.3">
                    <p:embed/>
                  </p:oleObj>
                </mc:Choice>
                <mc:Fallback>
                  <p:oleObj name="Equation" r:id="rId21" imgW="304404" imgH="17756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29600" y="5235575"/>
                          <a:ext cx="719138"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8" name="Group 115"/>
            <p:cNvGrpSpPr/>
            <p:nvPr/>
          </p:nvGrpSpPr>
          <p:grpSpPr>
            <a:xfrm>
              <a:off x="7740160" y="5257800"/>
              <a:ext cx="641840" cy="504825"/>
              <a:chOff x="3544324" y="1020668"/>
              <a:chExt cx="641840" cy="504825"/>
            </a:xfrm>
          </p:grpSpPr>
          <p:sp>
            <p:nvSpPr>
              <p:cNvPr id="129" name="Rectangle 128"/>
              <p:cNvSpPr/>
              <p:nvPr/>
            </p:nvSpPr>
            <p:spPr>
              <a:xfrm>
                <a:off x="3657600" y="1143000"/>
                <a:ext cx="304800" cy="260163"/>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graphicFrame>
            <p:nvGraphicFramePr>
              <p:cNvPr id="131" name="Object 130"/>
              <p:cNvGraphicFramePr>
                <a:graphicFrameLocks noChangeAspect="1"/>
              </p:cNvGraphicFramePr>
              <p:nvPr>
                <p:extLst>
                  <p:ext uri="{D42A27DB-BD31-4B8C-83A1-F6EECF244321}">
                    <p14:modId xmlns:p14="http://schemas.microsoft.com/office/powerpoint/2010/main" val="3187348699"/>
                  </p:ext>
                </p:extLst>
              </p:nvPr>
            </p:nvGraphicFramePr>
            <p:xfrm>
              <a:off x="3544324" y="1020668"/>
              <a:ext cx="641840" cy="504825"/>
            </p:xfrm>
            <a:graphic>
              <a:graphicData uri="http://schemas.openxmlformats.org/presentationml/2006/ole">
                <mc:AlternateContent xmlns:mc="http://schemas.openxmlformats.org/markup-compatibility/2006">
                  <mc:Choice xmlns:v="urn:schemas-microsoft-com:vml" Requires="v">
                    <p:oleObj spid="_x0000_s7943" name="Equation" r:id="rId23" imgW="126835" imgH="139518" progId="Equation.3">
                      <p:embed/>
                    </p:oleObj>
                  </mc:Choice>
                  <mc:Fallback>
                    <p:oleObj name="Equation" r:id="rId23" imgW="126835" imgH="139518"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44324" y="1020668"/>
                            <a:ext cx="64184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sp>
        <p:nvSpPr>
          <p:cNvPr id="132" name="TextBox 131"/>
          <p:cNvSpPr txBox="1"/>
          <p:nvPr/>
        </p:nvSpPr>
        <p:spPr>
          <a:xfrm>
            <a:off x="1021196" y="4316121"/>
            <a:ext cx="587120" cy="461665"/>
          </a:xfrm>
          <a:prstGeom prst="rect">
            <a:avLst/>
          </a:prstGeom>
          <a:solidFill>
            <a:schemeClr val="bg1"/>
          </a:solidFill>
        </p:spPr>
        <p:txBody>
          <a:bodyPr wrap="none" rtlCol="0">
            <a:spAutoFit/>
          </a:bodyPr>
          <a:lstStyle/>
          <a:p>
            <a:r>
              <a:rPr lang="en-US" sz="2400" dirty="0" smtClean="0"/>
              <a:t>NO</a:t>
            </a:r>
            <a:endParaRPr lang="en-US" sz="2400" dirty="0"/>
          </a:p>
        </p:txBody>
      </p:sp>
      <p:sp>
        <p:nvSpPr>
          <p:cNvPr id="134" name="TextBox 133"/>
          <p:cNvSpPr txBox="1"/>
          <p:nvPr/>
        </p:nvSpPr>
        <p:spPr>
          <a:xfrm>
            <a:off x="2277259" y="4301770"/>
            <a:ext cx="626343" cy="461665"/>
          </a:xfrm>
          <a:prstGeom prst="rect">
            <a:avLst/>
          </a:prstGeom>
          <a:solidFill>
            <a:schemeClr val="bg1"/>
          </a:solidFill>
        </p:spPr>
        <p:txBody>
          <a:bodyPr wrap="none" rtlCol="0">
            <a:spAutoFit/>
          </a:bodyPr>
          <a:lstStyle/>
          <a:p>
            <a:r>
              <a:rPr lang="en-US" sz="2400" dirty="0" smtClean="0"/>
              <a:t>YES</a:t>
            </a:r>
            <a:endParaRPr lang="en-US" sz="2400" dirty="0"/>
          </a:p>
        </p:txBody>
      </p:sp>
      <p:sp>
        <p:nvSpPr>
          <p:cNvPr id="96" name="Rounded Rectangle 95"/>
          <p:cNvSpPr/>
          <p:nvPr/>
        </p:nvSpPr>
        <p:spPr>
          <a:xfrm>
            <a:off x="959245" y="2948289"/>
            <a:ext cx="2216701" cy="940432"/>
          </a:xfrm>
          <a:prstGeom prst="round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762000" fontAlgn="auto">
              <a:spcBef>
                <a:spcPts val="0"/>
              </a:spcBef>
              <a:spcAft>
                <a:spcPts val="0"/>
              </a:spcAft>
              <a:defRPr/>
            </a:pPr>
            <a:r>
              <a:rPr lang="en-US" sz="2400" dirty="0" smtClean="0">
                <a:solidFill>
                  <a:schemeClr val="bg1"/>
                </a:solidFill>
                <a:latin typeface="Constantia" pitchFamily="18" charset="0"/>
              </a:rPr>
              <a:t>Theorem </a:t>
            </a:r>
            <a:r>
              <a:rPr lang="en-US" sz="2400" dirty="0" err="1" smtClean="0">
                <a:solidFill>
                  <a:schemeClr val="bg1"/>
                </a:solidFill>
                <a:latin typeface="Constantia" pitchFamily="18" charset="0"/>
              </a:rPr>
              <a:t>Prover</a:t>
            </a:r>
            <a:endParaRPr lang="en-US" sz="2400" dirty="0">
              <a:solidFill>
                <a:schemeClr val="bg1"/>
              </a:solidFill>
              <a:latin typeface="Constantia" pitchFamily="18" charset="0"/>
            </a:endParaRPr>
          </a:p>
        </p:txBody>
      </p:sp>
      <p:sp>
        <p:nvSpPr>
          <p:cNvPr id="135" name="Right Arrow 134"/>
          <p:cNvSpPr/>
          <p:nvPr/>
        </p:nvSpPr>
        <p:spPr>
          <a:xfrm rot="5400000">
            <a:off x="1906731" y="2669115"/>
            <a:ext cx="272306" cy="226614"/>
          </a:xfrm>
          <a:prstGeom prst="rightArrow">
            <a:avLst/>
          </a:prstGeom>
          <a:solidFill>
            <a:schemeClr val="tx1"/>
          </a:solidFill>
          <a:ln>
            <a:solidFill>
              <a:schemeClr val="tx1"/>
            </a:solidFill>
          </a:ln>
          <a:effectLst>
            <a:outerShdw blurRad="254000" dist="101600" dir="8100000" algn="tr" rotWithShape="0">
              <a:prstClr val="black">
                <a:alpha val="40000"/>
              </a:prstClr>
            </a:outerShdw>
          </a:effectLst>
          <a:scene3d>
            <a:camera prst="orthographicFront"/>
            <a:lightRig rig="twoPt" dir="t"/>
          </a:scene3d>
          <a:sp3d prstMaterial="metal">
            <a:bevelT/>
            <a:bevelB/>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Slide Number Placeholder 58"/>
          <p:cNvSpPr>
            <a:spLocks noGrp="1"/>
          </p:cNvSpPr>
          <p:nvPr>
            <p:ph type="sldNum" sz="quarter" idx="12"/>
          </p:nvPr>
        </p:nvSpPr>
        <p:spPr/>
        <p:txBody>
          <a:bodyPr/>
          <a:lstStyle/>
          <a:p>
            <a:fld id="{C44D6E56-4DDB-5448-B544-C1B1DCC2E384}" type="slidenum">
              <a:rPr lang="en-US" smtClean="0"/>
              <a:t>79</a:t>
            </a:fld>
            <a:endParaRPr lang="en-US"/>
          </a:p>
        </p:txBody>
      </p:sp>
    </p:spTree>
    <p:extLst>
      <p:ext uri="{BB962C8B-B14F-4D97-AF65-F5344CB8AC3E}">
        <p14:creationId xmlns:p14="http://schemas.microsoft.com/office/powerpoint/2010/main" val="4044603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par>
                                <p:cTn id="14" presetID="10" presetClass="entr" presetSubtype="0" fill="hold" nodeType="with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fade">
                                      <p:cBhvr>
                                        <p:cTn id="16" dur="500"/>
                                        <p:tgtEl>
                                          <p:spTgt spid="88"/>
                                        </p:tgtEl>
                                      </p:cBhvr>
                                    </p:animEffect>
                                  </p:childTnLst>
                                </p:cTn>
                              </p:par>
                              <p:par>
                                <p:cTn id="17" presetID="10" presetClass="entr" presetSubtype="0"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par>
                                <p:cTn id="20" presetID="10" presetClass="entr" presetSubtype="0" fill="hold" nodeType="withEffect">
                                  <p:stCondLst>
                                    <p:cond delay="0"/>
                                  </p:stCondLst>
                                  <p:childTnLst>
                                    <p:set>
                                      <p:cBhvr>
                                        <p:cTn id="21" dur="1" fill="hold">
                                          <p:stCondLst>
                                            <p:cond delay="0"/>
                                          </p:stCondLst>
                                        </p:cTn>
                                        <p:tgtEl>
                                          <p:spTgt spid="86"/>
                                        </p:tgtEl>
                                        <p:attrNameLst>
                                          <p:attrName>style.visibility</p:attrName>
                                        </p:attrNameLst>
                                      </p:cBhvr>
                                      <p:to>
                                        <p:strVal val="visible"/>
                                      </p:to>
                                    </p:set>
                                    <p:animEffect transition="in" filter="fade">
                                      <p:cBhvr>
                                        <p:cTn id="22" dur="500"/>
                                        <p:tgtEl>
                                          <p:spTgt spid="86"/>
                                        </p:tgtEl>
                                      </p:cBhvr>
                                    </p:animEffect>
                                  </p:childTnLst>
                                </p:cTn>
                              </p:par>
                              <p:par>
                                <p:cTn id="23" presetID="10" presetClass="entr" presetSubtype="0" fill="hold" nodeType="withEffect">
                                  <p:stCondLst>
                                    <p:cond delay="0"/>
                                  </p:stCondLst>
                                  <p:childTnLst>
                                    <p:set>
                                      <p:cBhvr>
                                        <p:cTn id="24" dur="1" fill="hold">
                                          <p:stCondLst>
                                            <p:cond delay="0"/>
                                          </p:stCondLst>
                                        </p:cTn>
                                        <p:tgtEl>
                                          <p:spTgt spid="85"/>
                                        </p:tgtEl>
                                        <p:attrNameLst>
                                          <p:attrName>style.visibility</p:attrName>
                                        </p:attrNameLst>
                                      </p:cBhvr>
                                      <p:to>
                                        <p:strVal val="visible"/>
                                      </p:to>
                                    </p:set>
                                    <p:animEffect transition="in" filter="fade">
                                      <p:cBhvr>
                                        <p:cTn id="25" dur="500"/>
                                        <p:tgtEl>
                                          <p:spTgt spid="85"/>
                                        </p:tgtEl>
                                      </p:cBhvr>
                                    </p:animEffect>
                                  </p:childTnLst>
                                </p:cTn>
                              </p:par>
                              <p:par>
                                <p:cTn id="26" presetID="10" presetClass="entr" presetSubtype="0" fill="hold"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500"/>
                                        <p:tgtEl>
                                          <p:spTgt spid="84"/>
                                        </p:tgtEl>
                                      </p:cBhvr>
                                    </p:animEffect>
                                  </p:childTnLst>
                                </p:cTn>
                              </p:par>
                              <p:par>
                                <p:cTn id="29" presetID="10"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animEffect transition="in" filter="fade">
                                      <p:cBhvr>
                                        <p:cTn id="31" dur="500"/>
                                        <p:tgtEl>
                                          <p:spTgt spid="8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5"/>
                                        </p:tgtEl>
                                        <p:attrNameLst>
                                          <p:attrName>style.visibility</p:attrName>
                                        </p:attrNameLst>
                                      </p:cBhvr>
                                      <p:to>
                                        <p:strVal val="visible"/>
                                      </p:to>
                                    </p:set>
                                    <p:animEffect transition="in" filter="fade">
                                      <p:cBhvr>
                                        <p:cTn id="44" dur="500"/>
                                        <p:tgtEl>
                                          <p:spTgt spid="95"/>
                                        </p:tgtEl>
                                      </p:cBhvr>
                                    </p:animEffect>
                                  </p:childTnLst>
                                </p:cTn>
                              </p:par>
                              <p:par>
                                <p:cTn id="45" presetID="10"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5"/>
                                        </p:tgtEl>
                                        <p:attrNameLst>
                                          <p:attrName>style.visibility</p:attrName>
                                        </p:attrNameLst>
                                      </p:cBhvr>
                                      <p:to>
                                        <p:strVal val="visible"/>
                                      </p:to>
                                    </p:set>
                                    <p:animEffect transition="in" filter="fade">
                                      <p:cBhvr>
                                        <p:cTn id="68" dur="500"/>
                                        <p:tgtEl>
                                          <p:spTgt spid="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30"/>
                                        </p:tgtEl>
                                        <p:attrNameLst>
                                          <p:attrName>style.visibility</p:attrName>
                                        </p:attrNameLst>
                                      </p:cBhvr>
                                      <p:to>
                                        <p:strVal val="visible"/>
                                      </p:to>
                                    </p:set>
                                    <p:animEffect transition="in" filter="fade">
                                      <p:cBhvr>
                                        <p:cTn id="71" dur="500"/>
                                        <p:tgtEl>
                                          <p:spTgt spid="130"/>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33"/>
                                        </p:tgtEl>
                                        <p:attrNameLst>
                                          <p:attrName>style.visibility</p:attrName>
                                        </p:attrNameLst>
                                      </p:cBhvr>
                                      <p:to>
                                        <p:strVal val="visible"/>
                                      </p:to>
                                    </p:set>
                                    <p:animEffect transition="in" filter="fade">
                                      <p:cBhvr>
                                        <p:cTn id="79" dur="500"/>
                                        <p:tgtEl>
                                          <p:spTgt spid="13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500"/>
                                        <p:tgtEl>
                                          <p:spTgt spid="121"/>
                                        </p:tgtEl>
                                      </p:cBhvr>
                                    </p:animEffect>
                                  </p:childTnLst>
                                </p:cTn>
                              </p:par>
                              <p:par>
                                <p:cTn id="85" presetID="10" presetClass="entr" presetSubtype="0" fill="hold"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par>
                                <p:cTn id="88" presetID="10" presetClass="entr" presetSubtype="0" fill="hold"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fade">
                                      <p:cBhvr>
                                        <p:cTn id="90" dur="500"/>
                                        <p:tgtEl>
                                          <p:spTgt spid="123"/>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114"/>
                                        </p:tgtEl>
                                        <p:attrNameLst>
                                          <p:attrName>style.visibility</p:attrName>
                                        </p:attrNameLst>
                                      </p:cBhvr>
                                      <p:to>
                                        <p:strVal val="visible"/>
                                      </p:to>
                                    </p:set>
                                    <p:animEffect transition="in" filter="blinds(horizontal)">
                                      <p:cBhvr>
                                        <p:cTn id="95" dur="500"/>
                                        <p:tgtEl>
                                          <p:spTgt spid="114"/>
                                        </p:tgtEl>
                                      </p:cBhvr>
                                    </p:animEffec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135"/>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9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116"/>
                                        </p:tgtEl>
                                        <p:attrNameLst>
                                          <p:attrName>style.visibility</p:attrName>
                                        </p:attrNameLst>
                                      </p:cBhvr>
                                      <p:to>
                                        <p:strVal val="visible"/>
                                      </p:to>
                                    </p:set>
                                  </p:childTnLst>
                                </p:cTn>
                              </p:par>
                              <p:par>
                                <p:cTn id="106" presetID="10" presetClass="entr" presetSubtype="0" fill="hold" grpId="0"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fade">
                                      <p:cBhvr>
                                        <p:cTn id="108" dur="500"/>
                                        <p:tgtEl>
                                          <p:spTgt spid="124"/>
                                        </p:tgtEl>
                                      </p:cBhvr>
                                    </p:animEffect>
                                  </p:childTnLst>
                                </p:cTn>
                              </p:par>
                              <p:par>
                                <p:cTn id="109" presetID="10" presetClass="entr" presetSubtype="0"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animEffect transition="in" filter="fade">
                                      <p:cBhvr>
                                        <p:cTn id="111" dur="500"/>
                                        <p:tgtEl>
                                          <p:spTgt spid="125"/>
                                        </p:tgtEl>
                                      </p:cBhvr>
                                    </p:animEffect>
                                  </p:childTnLst>
                                </p:cTn>
                              </p:par>
                              <p:par>
                                <p:cTn id="112" presetID="1" presetClass="entr" presetSubtype="0" fill="hold" grpId="0" nodeType="withEffect">
                                  <p:stCondLst>
                                    <p:cond delay="0"/>
                                  </p:stCondLst>
                                  <p:childTnLst>
                                    <p:set>
                                      <p:cBhvr>
                                        <p:cTn id="113" dur="1" fill="hold">
                                          <p:stCondLst>
                                            <p:cond delay="0"/>
                                          </p:stCondLst>
                                        </p:cTn>
                                        <p:tgtEl>
                                          <p:spTgt spid="132"/>
                                        </p:tgtEl>
                                        <p:attrNameLst>
                                          <p:attrName>style.visibility</p:attrName>
                                        </p:attrNameLst>
                                      </p:cBhvr>
                                      <p:to>
                                        <p:strVal val="visible"/>
                                      </p:to>
                                    </p:set>
                                  </p:childTnLst>
                                </p:cTn>
                              </p:par>
                              <p:par>
                                <p:cTn id="114" presetID="10" presetClass="entr" presetSubtype="0" fill="hold" grpId="0" nodeType="withEffect">
                                  <p:stCondLst>
                                    <p:cond delay="0"/>
                                  </p:stCondLst>
                                  <p:childTnLst>
                                    <p:set>
                                      <p:cBhvr>
                                        <p:cTn id="115" dur="1" fill="hold">
                                          <p:stCondLst>
                                            <p:cond delay="0"/>
                                          </p:stCondLst>
                                        </p:cTn>
                                        <p:tgtEl>
                                          <p:spTgt spid="134"/>
                                        </p:tgtEl>
                                        <p:attrNameLst>
                                          <p:attrName>style.visibility</p:attrName>
                                        </p:attrNameLst>
                                      </p:cBhvr>
                                      <p:to>
                                        <p:strVal val="visible"/>
                                      </p:to>
                                    </p:set>
                                    <p:animEffect transition="in" filter="fade">
                                      <p:cBhvr>
                                        <p:cTn id="116"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82" grpId="0"/>
      <p:bldP spid="95" grpId="0" animBg="1"/>
      <p:bldP spid="120" grpId="0" animBg="1"/>
      <p:bldP spid="121" grpId="0" animBg="1"/>
      <p:bldP spid="130" grpId="0"/>
      <p:bldP spid="114" grpId="0" animBg="1"/>
      <p:bldP spid="116" grpId="0" animBg="1"/>
      <p:bldP spid="124" grpId="0" animBg="1"/>
      <p:bldP spid="132" grpId="0" animBg="1"/>
      <p:bldP spid="134" grpId="0" animBg="1"/>
      <p:bldP spid="96" grpId="0" animBg="1"/>
      <p:bldP spid="13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34" name="Shape 134"/>
          <p:cNvSpPr txBox="1">
            <a:spLocks noGrp="1"/>
          </p:cNvSpPr>
          <p:nvPr>
            <p:ph idx="1"/>
          </p:nvPr>
        </p:nvSpPr>
        <p:spPr>
          <a:prstGeom prst="rect">
            <a:avLst/>
          </a:prstGeom>
        </p:spPr>
        <p:txBody>
          <a:bodyPr lIns="91425" tIns="91425" rIns="91425" bIns="91425" anchor="t" anchorCtr="0">
            <a:noAutofit/>
          </a:bodyPr>
          <a:lstStyle/>
          <a:p>
            <a:pPr marR="0" lvl="0" algn="ctr" rtl="0">
              <a:lnSpc>
                <a:spcPct val="115000"/>
              </a:lnSpc>
              <a:spcBef>
                <a:spcPts val="0"/>
              </a:spcBef>
              <a:spcAft>
                <a:spcPts val="1600"/>
              </a:spcAft>
              <a:buNone/>
            </a:pPr>
            <a:r>
              <a:rPr lang="en" dirty="0">
                <a:sym typeface="Ubuntu"/>
              </a:rPr>
              <a:t>A smart contract is a computer program executed in a </a:t>
            </a:r>
            <a:r>
              <a:rPr lang="en" b="1" dirty="0">
                <a:sym typeface="Ubuntu"/>
              </a:rPr>
              <a:t>secure environment</a:t>
            </a:r>
            <a:r>
              <a:rPr lang="en" dirty="0">
                <a:sym typeface="Ubuntu"/>
              </a:rPr>
              <a:t> that directly controls digital assets</a:t>
            </a:r>
          </a:p>
        </p:txBody>
      </p:sp>
      <p:sp>
        <p:nvSpPr>
          <p:cNvPr id="3" name="Slide Number Placeholder 2"/>
          <p:cNvSpPr>
            <a:spLocks noGrp="1"/>
          </p:cNvSpPr>
          <p:nvPr>
            <p:ph type="sldNum" sz="quarter" idx="12"/>
          </p:nvPr>
        </p:nvSpPr>
        <p:spPr/>
        <p:txBody>
          <a:bodyPr/>
          <a:lstStyle/>
          <a:p>
            <a:fld id="{C44D6E56-4DDB-5448-B544-C1B1DCC2E384}" type="slidenum">
              <a:rPr lang="en-US" smtClean="0"/>
              <a:t>8</a:t>
            </a:fld>
            <a:endParaRPr lang="en-US"/>
          </a:p>
        </p:txBody>
      </p:sp>
    </p:spTree>
    <p:extLst>
      <p:ext uri="{BB962C8B-B14F-4D97-AF65-F5344CB8AC3E}">
        <p14:creationId xmlns:p14="http://schemas.microsoft.com/office/powerpoint/2010/main" val="1634816029"/>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a:t>
            </a:r>
            <a:r>
              <a:rPr lang="en-US" dirty="0" err="1" smtClean="0"/>
              <a:t>Oyente</a:t>
            </a:r>
            <a:r>
              <a:rPr lang="en-US" dirty="0" smtClean="0"/>
              <a:t> Do?</a:t>
            </a:r>
            <a:endParaRPr lang="en-US" dirty="0"/>
          </a:p>
        </p:txBody>
      </p:sp>
      <p:sp>
        <p:nvSpPr>
          <p:cNvPr id="3" name="Content Placeholder 2"/>
          <p:cNvSpPr>
            <a:spLocks noGrp="1"/>
          </p:cNvSpPr>
          <p:nvPr>
            <p:ph idx="1"/>
          </p:nvPr>
        </p:nvSpPr>
        <p:spPr/>
        <p:txBody>
          <a:bodyPr/>
          <a:lstStyle/>
          <a:p>
            <a:r>
              <a:rPr lang="en-US" dirty="0" smtClean="0"/>
              <a:t>Detect Bugs In Existing Smart Contracts</a:t>
            </a:r>
          </a:p>
          <a:p>
            <a:pPr lvl="1"/>
            <a:r>
              <a:rPr lang="en-US" dirty="0" smtClean="0"/>
              <a:t>Run with 19</a:t>
            </a:r>
            <a:r>
              <a:rPr lang="en-US" dirty="0"/>
              <a:t>, 366 </a:t>
            </a:r>
            <a:r>
              <a:rPr lang="en-US" dirty="0" smtClean="0"/>
              <a:t>contracts</a:t>
            </a:r>
            <a:endParaRPr lang="en-US" dirty="0"/>
          </a:p>
          <a:p>
            <a:pPr lvl="1"/>
            <a:r>
              <a:rPr lang="en-US" dirty="0" smtClean="0"/>
              <a:t> 30 </a:t>
            </a:r>
            <a:r>
              <a:rPr lang="en-US" dirty="0" err="1" smtClean="0"/>
              <a:t>mins</a:t>
            </a:r>
            <a:r>
              <a:rPr lang="en-US" dirty="0" smtClean="0"/>
              <a:t> timeout per contract</a:t>
            </a:r>
          </a:p>
          <a:p>
            <a:r>
              <a:rPr lang="en-US" dirty="0" smtClean="0"/>
              <a:t>Test generation</a:t>
            </a:r>
          </a:p>
          <a:p>
            <a:pPr lvl="1"/>
            <a:r>
              <a:rPr lang="en-US" dirty="0" smtClean="0"/>
              <a:t>Cover all possible paths of each program</a:t>
            </a:r>
          </a:p>
          <a:p>
            <a:pPr lvl="1"/>
            <a:endParaRPr lang="en-US" dirty="0"/>
          </a:p>
        </p:txBody>
      </p:sp>
      <p:graphicFrame>
        <p:nvGraphicFramePr>
          <p:cNvPr id="5" name="Chart 4"/>
          <p:cNvGraphicFramePr/>
          <p:nvPr>
            <p:extLst>
              <p:ext uri="{D42A27DB-BD31-4B8C-83A1-F6EECF244321}">
                <p14:modId xmlns:p14="http://schemas.microsoft.com/office/powerpoint/2010/main" val="2714576677"/>
              </p:ext>
            </p:extLst>
          </p:nvPr>
        </p:nvGraphicFramePr>
        <p:xfrm>
          <a:off x="2392348" y="2230537"/>
          <a:ext cx="6374121" cy="2833871"/>
        </p:xfrm>
        <a:graphic>
          <a:graphicData uri="http://schemas.openxmlformats.org/drawingml/2006/chart">
            <c:chart xmlns:c="http://schemas.openxmlformats.org/drawingml/2006/chart" xmlns:r="http://schemas.openxmlformats.org/officeDocument/2006/relationships" r:id="rId2"/>
          </a:graphicData>
        </a:graphic>
      </p:graphicFrame>
      <p:grpSp>
        <p:nvGrpSpPr>
          <p:cNvPr id="6" name="Group 17"/>
          <p:cNvGrpSpPr/>
          <p:nvPr/>
        </p:nvGrpSpPr>
        <p:grpSpPr>
          <a:xfrm>
            <a:off x="6735050" y="1707469"/>
            <a:ext cx="1694656" cy="3086102"/>
            <a:chOff x="685800" y="1303337"/>
            <a:chExt cx="1828800" cy="4495800"/>
          </a:xfrm>
        </p:grpSpPr>
        <p:sp>
          <p:nvSpPr>
            <p:cNvPr id="7" name="Oval 6"/>
            <p:cNvSpPr/>
            <p:nvPr/>
          </p:nvSpPr>
          <p:spPr bwMode="auto">
            <a:xfrm>
              <a:off x="1371600" y="1303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8" name="Oval 7"/>
            <p:cNvSpPr/>
            <p:nvPr/>
          </p:nvSpPr>
          <p:spPr bwMode="auto">
            <a:xfrm>
              <a:off x="10668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9" name="Oval 8"/>
            <p:cNvSpPr/>
            <p:nvPr/>
          </p:nvSpPr>
          <p:spPr bwMode="auto">
            <a:xfrm>
              <a:off x="1676400" y="1760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0" name="Oval 9"/>
            <p:cNvSpPr/>
            <p:nvPr/>
          </p:nvSpPr>
          <p:spPr bwMode="auto">
            <a:xfrm>
              <a:off x="1371600" y="2293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1" name="Oval 10"/>
            <p:cNvSpPr/>
            <p:nvPr/>
          </p:nvSpPr>
          <p:spPr bwMode="auto">
            <a:xfrm>
              <a:off x="9144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2" name="Oval 11"/>
            <p:cNvSpPr/>
            <p:nvPr/>
          </p:nvSpPr>
          <p:spPr bwMode="auto">
            <a:xfrm>
              <a:off x="9144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3" name="Oval 12"/>
            <p:cNvSpPr/>
            <p:nvPr/>
          </p:nvSpPr>
          <p:spPr bwMode="auto">
            <a:xfrm>
              <a:off x="1447800" y="32845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4" name="Oval 13"/>
            <p:cNvSpPr/>
            <p:nvPr/>
          </p:nvSpPr>
          <p:spPr bwMode="auto">
            <a:xfrm>
              <a:off x="9144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5" name="Oval 14"/>
            <p:cNvSpPr/>
            <p:nvPr/>
          </p:nvSpPr>
          <p:spPr bwMode="auto">
            <a:xfrm>
              <a:off x="14478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6" name="Oval 15"/>
            <p:cNvSpPr/>
            <p:nvPr/>
          </p:nvSpPr>
          <p:spPr bwMode="auto">
            <a:xfrm>
              <a:off x="1981200" y="3894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7" name="Oval 16"/>
            <p:cNvSpPr/>
            <p:nvPr/>
          </p:nvSpPr>
          <p:spPr bwMode="auto">
            <a:xfrm>
              <a:off x="1447800" y="45037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8" name="Oval 17"/>
            <p:cNvSpPr/>
            <p:nvPr/>
          </p:nvSpPr>
          <p:spPr bwMode="auto">
            <a:xfrm>
              <a:off x="914400" y="49609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sp>
          <p:nvSpPr>
            <p:cNvPr id="19" name="Oval 18"/>
            <p:cNvSpPr/>
            <p:nvPr/>
          </p:nvSpPr>
          <p:spPr bwMode="auto">
            <a:xfrm>
              <a:off x="914400" y="54943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20" name="Curved Connector 181"/>
            <p:cNvCxnSpPr>
              <a:cxnSpLocks noChangeShapeType="1"/>
              <a:stCxn id="7" idx="3"/>
              <a:endCxn id="8" idx="7"/>
            </p:cNvCxnSpPr>
            <p:nvPr/>
          </p:nvCxnSpPr>
          <p:spPr bwMode="auto">
            <a:xfrm rot="5400000">
              <a:off x="1250950" y="1639887"/>
              <a:ext cx="241300" cy="88900"/>
            </a:xfrm>
            <a:prstGeom prst="curvedConnector3">
              <a:avLst>
                <a:gd name="adj1" fmla="val 30347"/>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1" name="Curved Connector 184"/>
            <p:cNvCxnSpPr>
              <a:cxnSpLocks noChangeShapeType="1"/>
              <a:stCxn id="7" idx="5"/>
              <a:endCxn id="9" idx="1"/>
            </p:cNvCxnSpPr>
            <p:nvPr/>
          </p:nvCxnSpPr>
          <p:spPr bwMode="auto">
            <a:xfrm rot="16200000" flipH="1">
              <a:off x="1555750" y="1639887"/>
              <a:ext cx="2413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2" name="Curved Connector 190"/>
            <p:cNvCxnSpPr>
              <a:cxnSpLocks noChangeShapeType="1"/>
              <a:stCxn id="8" idx="5"/>
              <a:endCxn id="10" idx="1"/>
            </p:cNvCxnSpPr>
            <p:nvPr/>
          </p:nvCxnSpPr>
          <p:spPr bwMode="auto">
            <a:xfrm rot="16200000" flipH="1">
              <a:off x="12128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3" name="Curved Connector 194"/>
            <p:cNvCxnSpPr>
              <a:cxnSpLocks noChangeShapeType="1"/>
              <a:stCxn id="9" idx="3"/>
              <a:endCxn id="10" idx="7"/>
            </p:cNvCxnSpPr>
            <p:nvPr/>
          </p:nvCxnSpPr>
          <p:spPr bwMode="auto">
            <a:xfrm rot="5400000">
              <a:off x="1517650" y="2135187"/>
              <a:ext cx="317500" cy="889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4" name="Curved Connector 201"/>
            <p:cNvCxnSpPr>
              <a:cxnSpLocks noChangeShapeType="1"/>
              <a:stCxn id="10" idx="2"/>
              <a:endCxn id="11" idx="0"/>
            </p:cNvCxnSpPr>
            <p:nvPr/>
          </p:nvCxnSpPr>
          <p:spPr bwMode="auto">
            <a:xfrm rot="10800000" flipV="1">
              <a:off x="1066800" y="2446337"/>
              <a:ext cx="3048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5" name="Straight Arrow Connector 208"/>
            <p:cNvCxnSpPr>
              <a:cxnSpLocks noChangeShapeType="1"/>
              <a:stCxn id="11" idx="4"/>
              <a:endCxn id="12" idx="0"/>
            </p:cNvCxnSpPr>
            <p:nvPr/>
          </p:nvCxnSpPr>
          <p:spPr bwMode="auto">
            <a:xfrm rot="5400000">
              <a:off x="951707" y="31710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6" name="Straight Arrow Connector 209"/>
            <p:cNvCxnSpPr>
              <a:cxnSpLocks noChangeShapeType="1"/>
              <a:endCxn id="14" idx="0"/>
            </p:cNvCxnSpPr>
            <p:nvPr/>
          </p:nvCxnSpPr>
          <p:spPr bwMode="auto">
            <a:xfrm rot="5400000">
              <a:off x="915194" y="37409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7" name="Curved Connector 212"/>
            <p:cNvCxnSpPr>
              <a:cxnSpLocks noChangeShapeType="1"/>
              <a:stCxn id="17" idx="3"/>
              <a:endCxn id="18" idx="6"/>
            </p:cNvCxnSpPr>
            <p:nvPr/>
          </p:nvCxnSpPr>
          <p:spPr bwMode="auto">
            <a:xfrm rot="5400000">
              <a:off x="1181100" y="4802187"/>
              <a:ext cx="349250" cy="2730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8" name="Curved Connector 219"/>
            <p:cNvCxnSpPr>
              <a:cxnSpLocks noChangeShapeType="1"/>
              <a:stCxn id="11" idx="6"/>
              <a:endCxn id="13" idx="1"/>
            </p:cNvCxnSpPr>
            <p:nvPr/>
          </p:nvCxnSpPr>
          <p:spPr bwMode="auto">
            <a:xfrm>
              <a:off x="1219200" y="2903537"/>
              <a:ext cx="273050" cy="42545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9" name="Curved Connector 219"/>
            <p:cNvCxnSpPr>
              <a:cxnSpLocks noChangeShapeType="1"/>
              <a:stCxn id="16" idx="4"/>
              <a:endCxn id="17" idx="6"/>
            </p:cNvCxnSpPr>
            <p:nvPr/>
          </p:nvCxnSpPr>
          <p:spPr bwMode="auto">
            <a:xfrm rot="5400000">
              <a:off x="1714500" y="4237037"/>
              <a:ext cx="457200" cy="3810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0" name="Straight Arrow Connector 227"/>
            <p:cNvCxnSpPr>
              <a:cxnSpLocks noChangeShapeType="1"/>
              <a:endCxn id="15" idx="0"/>
            </p:cNvCxnSpPr>
            <p:nvPr/>
          </p:nvCxnSpPr>
          <p:spPr bwMode="auto">
            <a:xfrm rot="5400000">
              <a:off x="1447007" y="3742531"/>
              <a:ext cx="3048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1" name="Straight Arrow Connector 229"/>
            <p:cNvCxnSpPr>
              <a:cxnSpLocks noChangeShapeType="1"/>
            </p:cNvCxnSpPr>
            <p:nvPr/>
          </p:nvCxnSpPr>
          <p:spPr bwMode="auto">
            <a:xfrm rot="5400000">
              <a:off x="1448594" y="4350543"/>
              <a:ext cx="304800" cy="1588"/>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2" name="Curved Connector 219"/>
            <p:cNvCxnSpPr>
              <a:cxnSpLocks noChangeShapeType="1"/>
              <a:stCxn id="13" idx="5"/>
              <a:endCxn id="16" idx="1"/>
            </p:cNvCxnSpPr>
            <p:nvPr/>
          </p:nvCxnSpPr>
          <p:spPr bwMode="auto">
            <a:xfrm rot="16200000" flipH="1">
              <a:off x="1670050" y="3582987"/>
              <a:ext cx="393700" cy="317500"/>
            </a:xfrm>
            <a:prstGeom prst="curvedConnector3">
              <a:avLst>
                <a:gd name="adj1" fmla="val 50000"/>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3" name="Straight Arrow Connector 235"/>
            <p:cNvCxnSpPr>
              <a:cxnSpLocks noChangeShapeType="1"/>
              <a:stCxn id="14" idx="4"/>
              <a:endCxn id="18" idx="0"/>
            </p:cNvCxnSpPr>
            <p:nvPr/>
          </p:nvCxnSpPr>
          <p:spPr bwMode="auto">
            <a:xfrm rot="5400000">
              <a:off x="685007" y="4580731"/>
              <a:ext cx="7620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4" name="Straight Arrow Connector 238"/>
            <p:cNvCxnSpPr>
              <a:cxnSpLocks noChangeShapeType="1"/>
              <a:stCxn id="18" idx="4"/>
              <a:endCxn id="19" idx="0"/>
            </p:cNvCxnSpPr>
            <p:nvPr/>
          </p:nvCxnSpPr>
          <p:spPr bwMode="auto">
            <a:xfrm rot="5400000">
              <a:off x="951707" y="5380831"/>
              <a:ext cx="228600" cy="15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35" name="Oval 34"/>
            <p:cNvSpPr/>
            <p:nvPr/>
          </p:nvSpPr>
          <p:spPr bwMode="auto">
            <a:xfrm>
              <a:off x="1752600" y="2751137"/>
              <a:ext cx="304800" cy="304800"/>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a:outerShdw blurRad="647700" dir="18060000" sx="92000" sy="92000" algn="ctr" rotWithShape="0">
                <a:srgbClr val="000000">
                  <a:alpha val="49000"/>
                </a:srgbClr>
              </a:outerShdw>
            </a:effectLst>
          </p:spPr>
          <p:txBody>
            <a:bodyPr/>
            <a:lstStyle/>
            <a:p>
              <a:pPr algn="ctr" defTabSz="609600" fontAlgn="auto">
                <a:spcBef>
                  <a:spcPts val="0"/>
                </a:spcBef>
                <a:spcAft>
                  <a:spcPts val="0"/>
                </a:spcAft>
                <a:defRPr/>
              </a:pPr>
              <a:endParaRPr lang="en-US" sz="2400" dirty="0">
                <a:latin typeface="Constantia" pitchFamily="18" charset="0"/>
                <a:cs typeface="+mn-cs"/>
              </a:endParaRPr>
            </a:p>
          </p:txBody>
        </p:sp>
        <p:cxnSp>
          <p:nvCxnSpPr>
            <p:cNvPr id="36" name="Curved Connector 201"/>
            <p:cNvCxnSpPr>
              <a:cxnSpLocks noChangeShapeType="1"/>
              <a:stCxn id="10" idx="6"/>
              <a:endCxn id="35" idx="0"/>
            </p:cNvCxnSpPr>
            <p:nvPr/>
          </p:nvCxnSpPr>
          <p:spPr bwMode="auto">
            <a:xfrm>
              <a:off x="1676400" y="2446337"/>
              <a:ext cx="228600" cy="3048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7" name="Shape 252"/>
            <p:cNvCxnSpPr>
              <a:cxnSpLocks noChangeShapeType="1"/>
              <a:endCxn id="19" idx="6"/>
            </p:cNvCxnSpPr>
            <p:nvPr/>
          </p:nvCxnSpPr>
          <p:spPr bwMode="auto">
            <a:xfrm rot="5400000">
              <a:off x="1066800" y="4198937"/>
              <a:ext cx="1600200" cy="1295400"/>
            </a:xfrm>
            <a:prstGeom prst="curvedConnector2">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38" name="Shape 256"/>
            <p:cNvCxnSpPr>
              <a:cxnSpLocks noChangeShapeType="1"/>
              <a:stCxn id="35" idx="5"/>
            </p:cNvCxnSpPr>
            <p:nvPr/>
          </p:nvCxnSpPr>
          <p:spPr bwMode="auto">
            <a:xfrm rot="16200000" flipH="1">
              <a:off x="1670050" y="3354387"/>
              <a:ext cx="1187450" cy="501650"/>
            </a:xfrm>
            <a:prstGeom prst="curved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39" name="TextBox 283"/>
            <p:cNvSpPr txBox="1">
              <a:spLocks noChangeArrowheads="1"/>
            </p:cNvSpPr>
            <p:nvPr/>
          </p:nvSpPr>
          <p:spPr bwMode="auto">
            <a:xfrm>
              <a:off x="1600200" y="1484312"/>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40" name="TextBox 284"/>
            <p:cNvSpPr txBox="1">
              <a:spLocks noChangeArrowheads="1"/>
            </p:cNvSpPr>
            <p:nvPr/>
          </p:nvSpPr>
          <p:spPr bwMode="auto">
            <a:xfrm>
              <a:off x="1179513" y="1484312"/>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1" name="TextBox 285"/>
            <p:cNvSpPr txBox="1">
              <a:spLocks noChangeArrowheads="1"/>
            </p:cNvSpPr>
            <p:nvPr/>
          </p:nvSpPr>
          <p:spPr bwMode="auto">
            <a:xfrm>
              <a:off x="1701800" y="2322511"/>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F</a:t>
              </a:r>
            </a:p>
          </p:txBody>
        </p:sp>
        <p:sp>
          <p:nvSpPr>
            <p:cNvPr id="42" name="TextBox 286"/>
            <p:cNvSpPr txBox="1">
              <a:spLocks noChangeArrowheads="1"/>
            </p:cNvSpPr>
            <p:nvPr/>
          </p:nvSpPr>
          <p:spPr bwMode="auto">
            <a:xfrm>
              <a:off x="1027113" y="2322511"/>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dirty="0">
                  <a:latin typeface="Constantia" pitchFamily="18" charset="0"/>
                </a:rPr>
                <a:t>T</a:t>
              </a:r>
            </a:p>
          </p:txBody>
        </p:sp>
        <p:sp>
          <p:nvSpPr>
            <p:cNvPr id="43" name="TextBox 287"/>
            <p:cNvSpPr txBox="1">
              <a:spLocks noChangeArrowheads="1"/>
            </p:cNvSpPr>
            <p:nvPr/>
          </p:nvSpPr>
          <p:spPr bwMode="auto">
            <a:xfrm>
              <a:off x="1397000" y="3008314"/>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sp>
          <p:nvSpPr>
            <p:cNvPr id="44" name="TextBox 288"/>
            <p:cNvSpPr txBox="1">
              <a:spLocks noChangeArrowheads="1"/>
            </p:cNvSpPr>
            <p:nvPr/>
          </p:nvSpPr>
          <p:spPr bwMode="auto">
            <a:xfrm>
              <a:off x="685800" y="3008314"/>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45" name="TextBox 289"/>
            <p:cNvSpPr txBox="1">
              <a:spLocks noChangeArrowheads="1"/>
            </p:cNvSpPr>
            <p:nvPr/>
          </p:nvSpPr>
          <p:spPr bwMode="auto">
            <a:xfrm>
              <a:off x="1408114" y="3541713"/>
              <a:ext cx="288805"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F</a:t>
              </a:r>
            </a:p>
          </p:txBody>
        </p:sp>
        <p:sp>
          <p:nvSpPr>
            <p:cNvPr id="46" name="TextBox 290"/>
            <p:cNvSpPr txBox="1">
              <a:spLocks noChangeArrowheads="1"/>
            </p:cNvSpPr>
            <p:nvPr/>
          </p:nvSpPr>
          <p:spPr bwMode="auto">
            <a:xfrm>
              <a:off x="1778000" y="3541713"/>
              <a:ext cx="301131" cy="40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eaLnBrk="1" hangingPunct="1"/>
              <a:r>
                <a:rPr lang="en-US" sz="1200">
                  <a:latin typeface="Constantia" pitchFamily="18" charset="0"/>
                </a:rPr>
                <a:t>T</a:t>
              </a:r>
            </a:p>
          </p:txBody>
        </p:sp>
      </p:grpSp>
      <p:sp>
        <p:nvSpPr>
          <p:cNvPr id="4" name="Slide Number Placeholder 3"/>
          <p:cNvSpPr>
            <a:spLocks noGrp="1"/>
          </p:cNvSpPr>
          <p:nvPr>
            <p:ph type="sldNum" sz="quarter" idx="12"/>
          </p:nvPr>
        </p:nvSpPr>
        <p:spPr/>
        <p:txBody>
          <a:bodyPr/>
          <a:lstStyle/>
          <a:p>
            <a:fld id="{C44D6E56-4DDB-5448-B544-C1B1DCC2E384}" type="slidenum">
              <a:rPr lang="en-US" smtClean="0"/>
              <a:t>80</a:t>
            </a:fld>
            <a:endParaRPr lang="en-US"/>
          </a:p>
        </p:txBody>
      </p:sp>
    </p:spTree>
    <p:extLst>
      <p:ext uri="{BB962C8B-B14F-4D97-AF65-F5344CB8AC3E}">
        <p14:creationId xmlns:p14="http://schemas.microsoft.com/office/powerpoint/2010/main" val="2192498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xit" presetSubtype="10" fill="hold" grpId="1" nodeType="clickEffect">
                                  <p:stCondLst>
                                    <p:cond delay="0"/>
                                  </p:stCondLst>
                                  <p:childTnLst>
                                    <p:animEffect transition="out" filter="blinds(horizontal)">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Oyente</a:t>
            </a:r>
            <a:r>
              <a:rPr lang="en-US" smtClean="0"/>
              <a:t> is </a:t>
            </a:r>
            <a:r>
              <a:rPr lang="en-US" dirty="0" smtClean="0"/>
              <a:t>Open Source</a:t>
            </a:r>
            <a:endParaRPr lang="en-US" dirty="0"/>
          </a:p>
        </p:txBody>
      </p:sp>
      <p:sp>
        <p:nvSpPr>
          <p:cNvPr id="4" name="Subtitle 3"/>
          <p:cNvSpPr>
            <a:spLocks noGrp="1"/>
          </p:cNvSpPr>
          <p:nvPr>
            <p:ph idx="1"/>
          </p:nvPr>
        </p:nvSpPr>
        <p:spPr/>
        <p:txBody>
          <a:bodyPr/>
          <a:lstStyle/>
          <a:p>
            <a:r>
              <a:rPr lang="en-US" dirty="0">
                <a:solidFill>
                  <a:srgbClr val="000000"/>
                </a:solidFill>
                <a:hlinkClick r:id="rId2"/>
              </a:rPr>
              <a:t>https://github.com/ethereum/</a:t>
            </a:r>
            <a:r>
              <a:rPr lang="en-US" dirty="0" smtClean="0">
                <a:solidFill>
                  <a:srgbClr val="000000"/>
                </a:solidFill>
                <a:hlinkClick r:id="rId2"/>
              </a:rPr>
              <a:t>oyente</a:t>
            </a:r>
            <a:r>
              <a:rPr lang="en-US" dirty="0" smtClean="0">
                <a:solidFill>
                  <a:srgbClr val="000000"/>
                </a:solidFill>
              </a:rPr>
              <a:t> </a:t>
            </a:r>
          </a:p>
          <a:p>
            <a:r>
              <a:rPr lang="en-US" dirty="0" smtClean="0">
                <a:solidFill>
                  <a:srgbClr val="000000"/>
                </a:solidFill>
              </a:rPr>
              <a:t>Future work</a:t>
            </a:r>
          </a:p>
          <a:p>
            <a:pPr lvl="1"/>
            <a:r>
              <a:rPr lang="en-US" dirty="0" smtClean="0">
                <a:solidFill>
                  <a:srgbClr val="000000"/>
                </a:solidFill>
              </a:rPr>
              <a:t>Support more </a:t>
            </a:r>
            <a:r>
              <a:rPr lang="en-US" dirty="0" err="1" smtClean="0">
                <a:solidFill>
                  <a:srgbClr val="000000"/>
                </a:solidFill>
              </a:rPr>
              <a:t>opcodes</a:t>
            </a:r>
            <a:endParaRPr lang="en-US" dirty="0" smtClean="0">
              <a:solidFill>
                <a:srgbClr val="000000"/>
              </a:solidFill>
            </a:endParaRPr>
          </a:p>
          <a:p>
            <a:pPr lvl="1"/>
            <a:r>
              <a:rPr lang="en-US" dirty="0" smtClean="0">
                <a:solidFill>
                  <a:srgbClr val="000000"/>
                </a:solidFill>
              </a:rPr>
              <a:t>Handle loops</a:t>
            </a:r>
          </a:p>
          <a:p>
            <a:pPr lvl="1"/>
            <a:r>
              <a:rPr lang="en-US" dirty="0" smtClean="0">
                <a:solidFill>
                  <a:srgbClr val="000000"/>
                </a:solidFill>
              </a:rPr>
              <a:t>Combine static and dynamic symbolic executions</a:t>
            </a:r>
            <a:endParaRPr lang="en-US" dirty="0">
              <a:solidFill>
                <a:srgbClr val="000000"/>
              </a:solidFill>
            </a:endParaRPr>
          </a:p>
        </p:txBody>
      </p:sp>
      <p:sp>
        <p:nvSpPr>
          <p:cNvPr id="3" name="Slide Number Placeholder 2"/>
          <p:cNvSpPr>
            <a:spLocks noGrp="1"/>
          </p:cNvSpPr>
          <p:nvPr>
            <p:ph type="sldNum" sz="quarter" idx="12"/>
          </p:nvPr>
        </p:nvSpPr>
        <p:spPr/>
        <p:txBody>
          <a:bodyPr/>
          <a:lstStyle/>
          <a:p>
            <a:fld id="{C44D6E56-4DDB-5448-B544-C1B1DCC2E384}" type="slidenum">
              <a:rPr lang="en-US" smtClean="0"/>
              <a:t>81</a:t>
            </a:fld>
            <a:endParaRPr lang="en-US"/>
          </a:p>
        </p:txBody>
      </p:sp>
    </p:spTree>
    <p:extLst>
      <p:ext uri="{BB962C8B-B14F-4D97-AF65-F5344CB8AC3E}">
        <p14:creationId xmlns:p14="http://schemas.microsoft.com/office/powerpoint/2010/main" val="22331609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 of </a:t>
            </a:r>
            <a:r>
              <a:rPr lang="en-US" dirty="0"/>
              <a:t>S</a:t>
            </a:r>
            <a:r>
              <a:rPr lang="en-US" dirty="0" smtClean="0"/>
              <a:t>ecure Environments</a:t>
            </a:r>
            <a:endParaRPr lang="en-US" dirty="0"/>
          </a:p>
        </p:txBody>
      </p:sp>
      <p:sp>
        <p:nvSpPr>
          <p:cNvPr id="134" name="Shape 134"/>
          <p:cNvSpPr txBox="1">
            <a:spLocks noGrp="1"/>
          </p:cNvSpPr>
          <p:nvPr>
            <p:ph idx="1"/>
          </p:nvPr>
        </p:nvSpPr>
        <p:spPr>
          <a:prstGeom prst="rect">
            <a:avLst/>
          </a:prstGeom>
        </p:spPr>
        <p:txBody>
          <a:bodyPr lIns="91425" tIns="91425" rIns="91425" bIns="91425" anchor="t" anchorCtr="0">
            <a:noAutofit/>
          </a:bodyPr>
          <a:lstStyle/>
          <a:p>
            <a:pPr>
              <a:spcBef>
                <a:spcPts val="0"/>
              </a:spcBef>
              <a:spcAft>
                <a:spcPts val="600"/>
              </a:spcAft>
            </a:pPr>
            <a:r>
              <a:rPr lang="en-US" dirty="0" smtClean="0">
                <a:sym typeface="Ubuntu"/>
              </a:rPr>
              <a:t>Correctness of execution</a:t>
            </a:r>
          </a:p>
          <a:p>
            <a:pPr lvl="1">
              <a:spcBef>
                <a:spcPts val="0"/>
              </a:spcBef>
              <a:spcAft>
                <a:spcPts val="600"/>
              </a:spcAft>
            </a:pPr>
            <a:r>
              <a:rPr lang="en-US" dirty="0" smtClean="0">
                <a:sym typeface="Ubuntu"/>
              </a:rPr>
              <a:t>The execution is done correctly, is not tampered</a:t>
            </a:r>
          </a:p>
          <a:p>
            <a:pPr>
              <a:spcBef>
                <a:spcPts val="0"/>
              </a:spcBef>
              <a:spcAft>
                <a:spcPts val="600"/>
              </a:spcAft>
            </a:pPr>
            <a:r>
              <a:rPr lang="en-US" dirty="0" smtClean="0">
                <a:sym typeface="Ubuntu"/>
              </a:rPr>
              <a:t>Integrity of code and data</a:t>
            </a:r>
            <a:endParaRPr lang="en-US" dirty="0" smtClean="0">
              <a:sym typeface="Ubuntu"/>
            </a:endParaRPr>
          </a:p>
          <a:p>
            <a:pPr>
              <a:spcBef>
                <a:spcPts val="0"/>
              </a:spcBef>
              <a:spcAft>
                <a:spcPts val="600"/>
              </a:spcAft>
            </a:pPr>
            <a:r>
              <a:rPr lang="en-US" dirty="0" smtClean="0">
                <a:sym typeface="Ubuntu"/>
              </a:rPr>
              <a:t>Optional properties</a:t>
            </a:r>
          </a:p>
          <a:p>
            <a:pPr lvl="1">
              <a:spcBef>
                <a:spcPts val="0"/>
              </a:spcBef>
              <a:spcAft>
                <a:spcPts val="600"/>
              </a:spcAft>
            </a:pPr>
            <a:r>
              <a:rPr lang="en-US" dirty="0" smtClean="0">
                <a:sym typeface="Ubuntu"/>
              </a:rPr>
              <a:t>Confidentiality of code and data</a:t>
            </a:r>
          </a:p>
          <a:p>
            <a:pPr lvl="1">
              <a:spcBef>
                <a:spcPts val="0"/>
              </a:spcBef>
              <a:spcAft>
                <a:spcPts val="600"/>
              </a:spcAft>
            </a:pPr>
            <a:r>
              <a:rPr lang="en-US" dirty="0" smtClean="0">
                <a:sym typeface="Ubuntu"/>
              </a:rPr>
              <a:t>Verifiability of execution</a:t>
            </a:r>
          </a:p>
          <a:p>
            <a:pPr lvl="1">
              <a:spcBef>
                <a:spcPts val="0"/>
              </a:spcBef>
              <a:spcAft>
                <a:spcPts val="600"/>
              </a:spcAft>
            </a:pPr>
            <a:r>
              <a:rPr lang="en-US" dirty="0" smtClean="0">
                <a:sym typeface="Ubuntu"/>
              </a:rPr>
              <a:t>Availability for the programs running inside</a:t>
            </a:r>
          </a:p>
          <a:p>
            <a:pPr lvl="1">
              <a:spcBef>
                <a:spcPts val="0"/>
              </a:spcBef>
              <a:spcAft>
                <a:spcPts val="600"/>
              </a:spcAft>
            </a:pPr>
            <a:endParaRPr lang="en-US" dirty="0" smtClean="0">
              <a:sym typeface="Ubuntu"/>
            </a:endParaRPr>
          </a:p>
          <a:p>
            <a:pPr>
              <a:spcBef>
                <a:spcPts val="0"/>
              </a:spcBef>
              <a:spcAft>
                <a:spcPts val="600"/>
              </a:spcAft>
            </a:pPr>
            <a:endParaRPr lang="en" dirty="0">
              <a:sym typeface="Ubuntu"/>
            </a:endParaRPr>
          </a:p>
        </p:txBody>
      </p:sp>
      <p:sp>
        <p:nvSpPr>
          <p:cNvPr id="3" name="Slide Number Placeholder 2"/>
          <p:cNvSpPr>
            <a:spLocks noGrp="1"/>
          </p:cNvSpPr>
          <p:nvPr>
            <p:ph type="sldNum" sz="quarter" idx="12"/>
          </p:nvPr>
        </p:nvSpPr>
        <p:spPr/>
        <p:txBody>
          <a:bodyPr/>
          <a:lstStyle/>
          <a:p>
            <a:fld id="{C44D6E56-4DDB-5448-B544-C1B1DCC2E384}" type="slidenum">
              <a:rPr lang="en-US" smtClean="0"/>
              <a:t>9</a:t>
            </a:fld>
            <a:endParaRPr lang="en-US"/>
          </a:p>
        </p:txBody>
      </p:sp>
    </p:spTree>
    <p:extLst>
      <p:ext uri="{BB962C8B-B14F-4D97-AF65-F5344CB8AC3E}">
        <p14:creationId xmlns:p14="http://schemas.microsoft.com/office/powerpoint/2010/main" val="3360958408"/>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2|1.2|0.3|14.1|1.7|25.8|0.2|0.2|0.9|0.3|1|5.4|2.2|2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10386</TotalTime>
  <Words>3565</Words>
  <Application>Microsoft Macintosh PowerPoint</Application>
  <PresentationFormat>On-screen Show (16:9)</PresentationFormat>
  <Paragraphs>726</Paragraphs>
  <Slides>81</Slides>
  <Notes>32</Notes>
  <HiddenSlides>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81</vt:i4>
      </vt:variant>
    </vt:vector>
  </HeadingPairs>
  <TitlesOfParts>
    <vt:vector size="84" baseType="lpstr">
      <vt:lpstr>Office Theme</vt:lpstr>
      <vt:lpstr>Equation</vt:lpstr>
      <vt:lpstr>Microsoft Equation</vt:lpstr>
      <vt:lpstr>Smart Contracts and Ethereum</vt:lpstr>
      <vt:lpstr>Agenda</vt:lpstr>
      <vt:lpstr>Smart contracts</vt:lpstr>
      <vt:lpstr>Definition</vt:lpstr>
      <vt:lpstr>PowerPoint Presentation</vt:lpstr>
      <vt:lpstr>PowerPoint Presentation</vt:lpstr>
      <vt:lpstr>Example: bet on an event</vt:lpstr>
      <vt:lpstr>PowerPoint Presentation</vt:lpstr>
      <vt:lpstr>Properties of Secure Environments</vt:lpstr>
      <vt:lpstr>Examples of secure environments</vt:lpstr>
      <vt:lpstr>PowerPoint Presentation</vt:lpstr>
      <vt:lpstr>Example</vt:lpstr>
      <vt:lpstr>PowerPoint Presentation</vt:lpstr>
      <vt:lpstr>What are digital assets?</vt:lpstr>
      <vt:lpstr>Example: top 5 crowdfunding campaigns in history</vt:lpstr>
      <vt:lpstr>PowerPoint Presentation</vt:lpstr>
      <vt:lpstr>PowerPoint Presentation</vt:lpstr>
      <vt:lpstr>What are smart contracts’ applications?</vt:lpstr>
      <vt:lpstr>Example: escrow service for exchange</vt:lpstr>
      <vt:lpstr>Example: multisig</vt:lpstr>
      <vt:lpstr>A lot more interesting applications</vt:lpstr>
      <vt:lpstr>Why smart contracts?</vt:lpstr>
      <vt:lpstr>Smart contracts vs legal contracts</vt:lpstr>
      <vt:lpstr>Smart contracts vs legal contracts</vt:lpstr>
      <vt:lpstr>Ethereum: the first blockchain-based smart contract platform</vt:lpstr>
      <vt:lpstr>Ethereum</vt:lpstr>
      <vt:lpstr>Analogy: Most existing blockchain protocols were designed like</vt:lpstr>
      <vt:lpstr>why not make a protocol that works like </vt:lpstr>
      <vt:lpstr>How Ethereum Works</vt:lpstr>
      <vt:lpstr>DNS: The “Hello World” of Ethereum</vt:lpstr>
      <vt:lpstr>Ethereum Languages</vt:lpstr>
      <vt:lpstr>Example</vt:lpstr>
      <vt:lpstr>Transactions in Ethereum</vt:lpstr>
      <vt:lpstr>Transactions</vt:lpstr>
      <vt:lpstr>How to Create a Contract?</vt:lpstr>
      <vt:lpstr>How to Interact With a Contract?</vt:lpstr>
      <vt:lpstr>Blockchain State</vt:lpstr>
      <vt:lpstr>Account Object</vt:lpstr>
      <vt:lpstr>Block Mining</vt:lpstr>
      <vt:lpstr>Code execution</vt:lpstr>
      <vt:lpstr>Dos Attack Vector</vt:lpstr>
      <vt:lpstr>Solution: Gas</vt:lpstr>
      <vt:lpstr>Sender has to pay for the gas</vt:lpstr>
      <vt:lpstr>Interesting Ethereum-based projects</vt:lpstr>
      <vt:lpstr>BTCRelay</vt:lpstr>
      <vt:lpstr>BTCRelay – How it works</vt:lpstr>
      <vt:lpstr>BTCRelay Application: ETH-BTC atomic swaps</vt:lpstr>
      <vt:lpstr>BTCRelay Application: Contracts can read information of Bitcoin blockchain</vt:lpstr>
      <vt:lpstr>Other Work-in-progress Relays</vt:lpstr>
      <vt:lpstr>SmartPool</vt:lpstr>
      <vt:lpstr>Pooled mining</vt:lpstr>
      <vt:lpstr>P2Pool: decentralized mining pool</vt:lpstr>
      <vt:lpstr>Why P2Pool is Inefficient and not scalable?</vt:lpstr>
      <vt:lpstr>SmartPool: Efficient P2Pool using SmartContract</vt:lpstr>
      <vt:lpstr>SmartPool: Disincentivize cheating</vt:lpstr>
      <vt:lpstr>More in the paper</vt:lpstr>
      <vt:lpstr>SmartPool.io is calling for donation</vt:lpstr>
      <vt:lpstr>A lot more interesting apps</vt:lpstr>
      <vt:lpstr>Problems/ challenges</vt:lpstr>
      <vt:lpstr>Privacy</vt:lpstr>
      <vt:lpstr>Privacy Solution</vt:lpstr>
      <vt:lpstr>Scalability</vt:lpstr>
      <vt:lpstr>Scalability Solution 1: Sharding</vt:lpstr>
      <vt:lpstr>Scalability Solution 2: State Channel</vt:lpstr>
      <vt:lpstr>Scalability Solutions: Other approaches</vt:lpstr>
      <vt:lpstr>Security Flaws</vt:lpstr>
      <vt:lpstr>Example 1: Transaction Ordering Dependence</vt:lpstr>
      <vt:lpstr>Scenario 1: SubmitSolution is trigerred</vt:lpstr>
      <vt:lpstr>Scenario 2: Both SubmitSolution and UpdateReward are triggered</vt:lpstr>
      <vt:lpstr>Transaction Ordering Dependence</vt:lpstr>
      <vt:lpstr>Transaction Ordering Dependence</vt:lpstr>
      <vt:lpstr>Example 2: Reentrancy Bug --- TheDAO Bug</vt:lpstr>
      <vt:lpstr>TheDAO Bug: Honest Secenario</vt:lpstr>
      <vt:lpstr>TheDAO Bug: Attack Scenario</vt:lpstr>
      <vt:lpstr>Solutions to Resolve Security Flaws</vt:lpstr>
      <vt:lpstr>Closing thought</vt:lpstr>
      <vt:lpstr>Oyente: An Analyzer for Smart Contracts</vt:lpstr>
      <vt:lpstr>Architecture</vt:lpstr>
      <vt:lpstr>Symbolic Execution</vt:lpstr>
      <vt:lpstr>What Can Oyente Do?</vt:lpstr>
      <vt:lpstr>Oyente is Open Source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Blockchains, Ethereum and Smart Contracts</dc:title>
  <dc:creator>NUS</dc:creator>
  <cp:lastModifiedBy>NUS</cp:lastModifiedBy>
  <cp:revision>1890</cp:revision>
  <dcterms:created xsi:type="dcterms:W3CDTF">2017-01-08T04:12:29Z</dcterms:created>
  <dcterms:modified xsi:type="dcterms:W3CDTF">2017-01-17T05:58:33Z</dcterms:modified>
</cp:coreProperties>
</file>